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75"/>
  </p:notesMasterIdLst>
  <p:sldIdLst>
    <p:sldId id="335" r:id="rId2"/>
    <p:sldId id="336" r:id="rId3"/>
    <p:sldId id="337" r:id="rId4"/>
    <p:sldId id="338" r:id="rId5"/>
    <p:sldId id="339" r:id="rId6"/>
    <p:sldId id="340" r:id="rId7"/>
    <p:sldId id="341" r:id="rId8"/>
    <p:sldId id="342" r:id="rId9"/>
    <p:sldId id="343" r:id="rId10"/>
    <p:sldId id="344" r:id="rId11"/>
    <p:sldId id="345" r:id="rId12"/>
    <p:sldId id="346" r:id="rId13"/>
    <p:sldId id="347" r:id="rId14"/>
    <p:sldId id="348" r:id="rId15"/>
    <p:sldId id="349" r:id="rId16"/>
    <p:sldId id="350" r:id="rId17"/>
    <p:sldId id="351" r:id="rId18"/>
    <p:sldId id="352" r:id="rId19"/>
    <p:sldId id="353" r:id="rId20"/>
    <p:sldId id="354" r:id="rId21"/>
    <p:sldId id="355" r:id="rId22"/>
    <p:sldId id="356" r:id="rId23"/>
    <p:sldId id="357" r:id="rId24"/>
    <p:sldId id="358" r:id="rId25"/>
    <p:sldId id="359" r:id="rId26"/>
    <p:sldId id="360" r:id="rId27"/>
    <p:sldId id="361" r:id="rId28"/>
    <p:sldId id="362" r:id="rId29"/>
    <p:sldId id="363" r:id="rId30"/>
    <p:sldId id="364" r:id="rId31"/>
    <p:sldId id="365" r:id="rId32"/>
    <p:sldId id="366" r:id="rId33"/>
    <p:sldId id="367" r:id="rId34"/>
    <p:sldId id="368" r:id="rId35"/>
    <p:sldId id="369" r:id="rId36"/>
    <p:sldId id="370" r:id="rId37"/>
    <p:sldId id="371" r:id="rId38"/>
    <p:sldId id="372" r:id="rId39"/>
    <p:sldId id="373" r:id="rId40"/>
    <p:sldId id="374" r:id="rId41"/>
    <p:sldId id="375" r:id="rId42"/>
    <p:sldId id="376" r:id="rId43"/>
    <p:sldId id="377" r:id="rId44"/>
    <p:sldId id="378" r:id="rId45"/>
    <p:sldId id="379" r:id="rId46"/>
    <p:sldId id="380" r:id="rId47"/>
    <p:sldId id="381" r:id="rId48"/>
    <p:sldId id="382" r:id="rId49"/>
    <p:sldId id="383" r:id="rId50"/>
    <p:sldId id="384" r:id="rId51"/>
    <p:sldId id="385" r:id="rId52"/>
    <p:sldId id="386" r:id="rId53"/>
    <p:sldId id="387" r:id="rId54"/>
    <p:sldId id="388" r:id="rId55"/>
    <p:sldId id="389" r:id="rId56"/>
    <p:sldId id="390" r:id="rId57"/>
    <p:sldId id="391" r:id="rId58"/>
    <p:sldId id="392" r:id="rId59"/>
    <p:sldId id="393" r:id="rId60"/>
    <p:sldId id="394" r:id="rId61"/>
    <p:sldId id="395" r:id="rId62"/>
    <p:sldId id="396" r:id="rId63"/>
    <p:sldId id="397" r:id="rId64"/>
    <p:sldId id="398" r:id="rId65"/>
    <p:sldId id="399" r:id="rId66"/>
    <p:sldId id="400" r:id="rId67"/>
    <p:sldId id="401" r:id="rId68"/>
    <p:sldId id="402" r:id="rId69"/>
    <p:sldId id="403" r:id="rId70"/>
    <p:sldId id="404" r:id="rId71"/>
    <p:sldId id="405" r:id="rId72"/>
    <p:sldId id="406" r:id="rId73"/>
    <p:sldId id="407" r:id="rId7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57" d="100"/>
          <a:sy n="157" d="100"/>
        </p:scale>
        <p:origin x="976"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27D451-2907-3746-AAFC-B3DC31D594DC}" type="slidenum">
              <a:rPr lang="en-US" smtClean="0"/>
              <a:t>47</a:t>
            </a:fld>
            <a:endParaRPr lang="en-US"/>
          </a:p>
        </p:txBody>
      </p:sp>
    </p:spTree>
    <p:extLst>
      <p:ext uri="{BB962C8B-B14F-4D97-AF65-F5344CB8AC3E}">
        <p14:creationId xmlns:p14="http://schemas.microsoft.com/office/powerpoint/2010/main" val="13222235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jira.egnyte-it.com/browse/DEL-22618" TargetMode="External"/><Relationship Id="rId2" Type="http://schemas.openxmlformats.org/officeDocument/2006/relationships/hyperlink" Target="https://egnyte.productboard.com/entity-detail/features/a0ee8282-5cc1-4033-932e-359d1c59c819"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25834087/Scheduled+Reviews+for+Permission+Review+Requests+and+SC+Review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jira.egnyte-it.com/browse/EGD-21555" TargetMode="External"/><Relationship Id="rId2" Type="http://schemas.openxmlformats.org/officeDocument/2006/relationships/hyperlink" Target="https://egnyte.productboard.com/entity-detail/features/bb0403fb-a317-4052-b554-04f78a9b5171" TargetMode="Externa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egnyte.atlassian.net/wiki/spaces/EDrive/pages/1221197835/Egnyte+Actions+-+Windows+11+Suppor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jira.egnyte-it.com/browse/EGD-20540" TargetMode="External"/><Relationship Id="rId2" Type="http://schemas.openxmlformats.org/officeDocument/2006/relationships/hyperlink" Target="https://egnyte.productboard.com/entity-detail/features/31e10484-aea8-4cc4-84d1-7533d7d5b71a" TargetMode="Externa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egnyte.atlassian.net/wiki/spaces/EDrive/pages/661423025/Application+UI+-+requirements+WiP"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jira.egnyte-it.com/browse/EGD-23096" TargetMode="External"/><Relationship Id="rId2" Type="http://schemas.openxmlformats.org/officeDocument/2006/relationships/hyperlink" Target="https://egnyte.productboard.com/entity-detail/features/7569e8f0-037a-4f04-8e30-a9df1074c2a5" TargetMode="External"/><Relationship Id="rId1" Type="http://schemas.openxmlformats.org/officeDocument/2006/relationships/slideLayout" Target="../slideLayouts/slideLayout1.xml"/><Relationship Id="rId4" Type="http://schemas.openxmlformats.org/officeDocument/2006/relationships/hyperlink" Target="https://egnyte.atlassian.net/wiki/spaces/EDrive/pages/1087242244/SCDA+Windows+Beta+Plan"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jira.egnyte-it.com/browse/EGD-21559" TargetMode="External"/><Relationship Id="rId2" Type="http://schemas.openxmlformats.org/officeDocument/2006/relationships/hyperlink" Target="https://egnyte.productboard.com/entity-detail/features/b70b7a70-e086-4a5b-8ef5-24a3afdd4f5a" TargetMode="External"/><Relationship Id="rId1" Type="http://schemas.openxmlformats.org/officeDocument/2006/relationships/slideLayout" Target="../slideLayouts/slideLayout1.xml"/><Relationship Id="rId4" Type="http://schemas.openxmlformats.org/officeDocument/2006/relationships/hyperlink" Target="https://egnyte.atlassian.net/wiki/spaces/EDrive/pages/1378254906/SCDA+Mac+Beta+Pla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jira.egnyte-it.com/browse/DEL-31667" TargetMode="External"/><Relationship Id="rId2" Type="http://schemas.openxmlformats.org/officeDocument/2006/relationships/hyperlink" Target="https://egnyte.productboard.com/entity-detail/features/eb0dd056-930f-41ce-94f6-bdd64bc380e6"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009909903/Content+Safeguards+-+Group-based+Link+Sharing+Controls+-+Phase+2"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jira.egnyte-it.com/browse/DEL-44353" TargetMode="External"/><Relationship Id="rId2" Type="http://schemas.openxmlformats.org/officeDocument/2006/relationships/hyperlink" Target="https://egnyte.productboard.com/entity-detail/features/db2f2f61-715e-4b99-94f2-1131bb88c5a1"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33796679/Provide+ability+to+pause+archival+deletion+policie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jira.egnyte-it.com/browse/CFS-64852" TargetMode="External"/><Relationship Id="rId2" Type="http://schemas.openxmlformats.org/officeDocument/2006/relationships/hyperlink" Target="https://egnyte.productboard.com/entity-detail/features/a9d1d980-f3e5-44e8-815f-e08aed1da02b"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egnyte.atlassian.net/wiki/spaces/CFS/pages/967737346/15.+Project+Center"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jira.egnyte-it.com/browse/CFS-65375" TargetMode="External"/><Relationship Id="rId2" Type="http://schemas.openxmlformats.org/officeDocument/2006/relationships/hyperlink" Target="https://egnyte.productboard.com/entity-detail/features/8e3f45c1-303a-4da6-83fe-5249b7b02aa0" TargetMode="Externa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egnyte.atlassian.net/wiki/spaces/CFS/pages/984940567/Multi+document+envelope"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jira.egnyte-it.com/browse/CFS-67745" TargetMode="External"/><Relationship Id="rId2" Type="http://schemas.openxmlformats.org/officeDocument/2006/relationships/hyperlink" Target="https://egnyte.productboard.com/entity-detail/features/932fd759-6b23-4903-a6e2-d852593ddb2b" TargetMode="External"/><Relationship Id="rId1" Type="http://schemas.openxmlformats.org/officeDocument/2006/relationships/slideLayout" Target="../slideLayouts/slideLayout1.xml"/><Relationship Id="rId4" Type="http://schemas.openxmlformats.org/officeDocument/2006/relationships/hyperlink" Target="https://egnyte.atlassian.net/wiki/spaces/CFS/pages/1428062312/Bulk+sending+eSignature+request"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jira.egnyte-it.com/browse/CFS-64734" TargetMode="External"/><Relationship Id="rId2" Type="http://schemas.openxmlformats.org/officeDocument/2006/relationships/hyperlink" Target="https://egnyte.productboard.com/entity-detail/features/9a51ac4b-ad65-4cdf-b221-5ca24c4634cf" TargetMode="External"/><Relationship Id="rId1" Type="http://schemas.openxmlformats.org/officeDocument/2006/relationships/slideLayout" Target="../slideLayouts/slideLayout1.xml"/><Relationship Id="rId4" Type="http://schemas.openxmlformats.org/officeDocument/2006/relationships/hyperlink" Target="See%20description"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jira.egnyte-it.com/browse/CFS-67268" TargetMode="External"/><Relationship Id="rId2" Type="http://schemas.openxmlformats.org/officeDocument/2006/relationships/hyperlink" Target="https://egnyte.productboard.com/entity-detail/features/e34bad58-b20c-4145-b173-a037533cca68" TargetMode="External"/><Relationship Id="rId1" Type="http://schemas.openxmlformats.org/officeDocument/2006/relationships/slideLayout" Target="../slideLayouts/slideLayout1.xml"/><Relationship Id="rId4" Type="http://schemas.openxmlformats.org/officeDocument/2006/relationships/hyperlink" Target="https://egnyte.atlassian.net/wiki/spaces/CFS/pages/1445462058/Group+management+improvements+user+storie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jira.egnyte-it.com/browse/CFS-67854" TargetMode="External"/><Relationship Id="rId2" Type="http://schemas.openxmlformats.org/officeDocument/2006/relationships/hyperlink" Target="https://egnyte.productboard.com/entity-detail/features/ae2e044f-1c1f-42d6-abfc-b150a3c506eb" TargetMode="External"/><Relationship Id="rId1" Type="http://schemas.openxmlformats.org/officeDocument/2006/relationships/slideLayout" Target="../slideLayouts/slideLayout1.xml"/><Relationship Id="rId4" Type="http://schemas.openxmlformats.org/officeDocument/2006/relationships/hyperlink" Target="https://egnyte.atlassian.net/wiki/spaces/CFS/pages/1512046594/Scheduled+reports+enhancements+user+storie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jira.egnyte-it.com/browse/DEL-43523" TargetMode="External"/><Relationship Id="rId2" Type="http://schemas.openxmlformats.org/officeDocument/2006/relationships/hyperlink" Target="https://egnyte.productboard.com/entity-detail/features/3e08e5bd-1157-4d7f-95b7-be1d15b1e149" TargetMode="Externa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hyperlink" Target="https://jira.egnyte-it.com/browse/DEL-45080" TargetMode="External"/><Relationship Id="rId2" Type="http://schemas.openxmlformats.org/officeDocument/2006/relationships/hyperlink" Target="https://egnyte.productboard.com/entity-detail/features/6f58c7f9-22f9-479c-89cc-f1b330d7a643" TargetMode="External"/><Relationship Id="rId1" Type="http://schemas.openxmlformats.org/officeDocument/2006/relationships/slideLayout" Target="../slideLayouts/slideLayout1.xml"/><Relationship Id="rId4" Type="http://schemas.openxmlformats.org/officeDocument/2006/relationships/hyperlink" Target="https://egnyte.atlassian.net/wiki/spaces/MMP/pages/1499464026/ExtRep+for+MSPs+-+UX+Requirement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jira.egnyte-it.com/browse/DEL-43506" TargetMode="External"/><Relationship Id="rId2" Type="http://schemas.openxmlformats.org/officeDocument/2006/relationships/hyperlink" Target="https://egnyte.productboard.com/entity-detail/features/38468b5c-d3db-4598-8e11-3e5c58e88ede" TargetMode="Externa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jira.egnyte-it.com/browse/DEL-31632" TargetMode="External"/><Relationship Id="rId2" Type="http://schemas.openxmlformats.org/officeDocument/2006/relationships/hyperlink" Target="https://egnyte.productboard.com/entity-detail/features/a4d2aeef-edc1-41a5-9491-a14c4205ef4d"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014202389/Unusual+Access+-+Reduce+false+positives+associated+with+Windows+system+activity"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No%20requirements" TargetMode="External"/><Relationship Id="rId2" Type="http://schemas.openxmlformats.org/officeDocument/2006/relationships/hyperlink" Target="https://egnyte.productboard.com/entity-detail/features/6a6a7064-5bae-4d50-bab3-e5bcef920fbd"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jira.egnyte-it.com/browse/DEL-42493" TargetMode="External"/><Relationship Id="rId2" Type="http://schemas.openxmlformats.org/officeDocument/2006/relationships/hyperlink" Target="https://egnyte.productboard.com/entity-detail/features/77937ec7-608e-4550-86e3-22ec2e09d774" TargetMode="Externa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egnyte.atlassian.net/wiki/spaces/DEL/pages/1065386630/Issues+-+Risk+vs+Data+Access+Hygiene"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jira.egnyte-it.com/browse/DEL-41981" TargetMode="External"/><Relationship Id="rId2" Type="http://schemas.openxmlformats.org/officeDocument/2006/relationships/hyperlink" Target="https://egnyte.productboard.com/entity-detail/features/b4ff7b4d-9c0f-4a81-998d-f904d825935b"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26587663/Copy+of+S+G+Insights+in+CFS+-+Phase+2"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jira.egnyte-it.com/browse/DEL-44433" TargetMode="External"/><Relationship Id="rId2" Type="http://schemas.openxmlformats.org/officeDocument/2006/relationships/hyperlink" Target="https://egnyte.productboard.com/entity-detail/features/ef2ff63b-8e4b-4c69-a25f-373eec128b19"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jira.egnyte-it.com/browse/CFS-63434" TargetMode="External"/><Relationship Id="rId2" Type="http://schemas.openxmlformats.org/officeDocument/2006/relationships/hyperlink" Target="https://egnyte.productboard.com/entity-detail/features/f92f9e34-33c7-4b55-aea7-1e69611693b4"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jira.egnyte-it.com/browse/DEL-44739" TargetMode="External"/><Relationship Id="rId2" Type="http://schemas.openxmlformats.org/officeDocument/2006/relationships/hyperlink" Target="https://egnyte.productboard.com/entity-detail/features/43ecf129-b201-448f-801c-35a7f28ee85f"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jira.egnyte-it.com/browse/TRB-8299" TargetMode="External"/><Relationship Id="rId2" Type="http://schemas.openxmlformats.org/officeDocument/2006/relationships/hyperlink" Target="https://egnyte.productboard.com/entity-detail/features/d454d018-ffd7-40ed-96fe-6bf659fd48fa"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jira.egnyte-it.com/browse/DEL-43244" TargetMode="External"/><Relationship Id="rId2" Type="http://schemas.openxmlformats.org/officeDocument/2006/relationships/hyperlink" Target="https://egnyte.productboard.com/entity-detail/features/45378370-3acd-498d-ba2c-8a0eb9d79eed" TargetMode="Externa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egnyte.atlassian.net/wiki/x/JYE9Tg"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jira.egnyte-it.com/browse/DEL-44555" TargetMode="External"/><Relationship Id="rId2" Type="http://schemas.openxmlformats.org/officeDocument/2006/relationships/hyperlink" Target="https://egnyte.productboard.com/entity-detail/features/5dbe6168-3da5-4157-a293-2121728abf9d" TargetMode="Externa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egnyte.atlassian.net/wiki/x/TIA0Ug"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s://egnyte.productboard.com/entity-detail/features/baf28d38-591a-4522-8dcb-ea12bccd3d1c"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figma.com/design/LlzP9CPnCoI44cAH0oKlPU/Egnyte-to-ACC-bi-directional-connection-%5BUX-3132%5D?node-id=201-376&amp;node-type=canvas&amp;t=3IHBOcnMUsa8sDuO-0" TargetMode="External"/><Relationship Id="rId2" Type="http://schemas.openxmlformats.org/officeDocument/2006/relationships/hyperlink" Target="https://egnyte.atlassian.net/wiki/spaces/AEC/pages/746651753/ACC+Integration" TargetMode="External"/><Relationship Id="rId1" Type="http://schemas.openxmlformats.org/officeDocument/2006/relationships/slideLayout" Target="../slideLayouts/slideLayout1.xml"/><Relationship Id="rId5" Type="http://schemas.openxmlformats.org/officeDocument/2006/relationships/hyperlink" Target="https://jira.egnyte-it.com/browse/DEL-40646" TargetMode="External"/><Relationship Id="rId4" Type="http://schemas.openxmlformats.org/officeDocument/2006/relationships/hyperlink" Target="https://egnyte.productboard.com/entity-detail/features/3dcc230f-176f-4fb8-8bf9-6ec090604548"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jira.egnyte-it.com/browse/APPS-12215" TargetMode="External"/><Relationship Id="rId2" Type="http://schemas.openxmlformats.org/officeDocument/2006/relationships/hyperlink" Target="https://egnyte.productboard.com/entity-detail/features/6629501a-d091-463a-8701-881390e9a54a" TargetMode="Externa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hyperlink" Target="https://egnyte.atlassian.net/wiki/spaces/IA/pages/813596684/Gen+4+Plans+-+Roadmap"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jira.egnyte-it.com/browse/GR-562" TargetMode="External"/><Relationship Id="rId2" Type="http://schemas.openxmlformats.org/officeDocument/2006/relationships/hyperlink" Target="https://egnyte.productboard.com/entity-detail/features/c6974cea-22c1-4566-8fe7-c7d0a383b922" TargetMode="Externa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hyperlink" Target="https://jira.egnyte-it.com/browse/PENDO-622"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egnyte.atlassian.net/wiki/spaces/PINT/pages/1166082078/App+Store+Configuration+API+for+Egnyte+Platform" TargetMode="External"/><Relationship Id="rId2" Type="http://schemas.openxmlformats.org/officeDocument/2006/relationships/hyperlink" Target="https://egnyte.atlassian.net/wiki/x/BgBEV" TargetMode="Externa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hyperlink" Target="https://jira.egnyte-it.com/browse/GR-591" TargetMode="External"/><Relationship Id="rId4" Type="http://schemas.openxmlformats.org/officeDocument/2006/relationships/hyperlink" Target="https://egnyte.productboard.com/entity-detail/features/8730b715-273d-4704-872a-9b9f936b5fb5"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jira.egnyte-it.com/browse/CFS-66581" TargetMode="External"/><Relationship Id="rId2" Type="http://schemas.openxmlformats.org/officeDocument/2006/relationships/hyperlink" Target="https://egnyte.productboard.com/entity-detail/features/0b33d76f-be20-4075-b568-054229e9cf85" TargetMode="External"/><Relationship Id="rId1" Type="http://schemas.openxmlformats.org/officeDocument/2006/relationships/slideLayout" Target="../slideLayouts/slideLayout1.xml"/><Relationship Id="rId4" Type="http://schemas.openxmlformats.org/officeDocument/2006/relationships/hyperlink" Target="https://egnyte.atlassian.net/wiki/spaces/PM/pages/854786050"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egnyte.productboard.com/entity-detail/features/b1343bfd-8b89-47fb-8de7-259c22aee2c9" TargetMode="External"/><Relationship Id="rId2" Type="http://schemas.openxmlformats.org/officeDocument/2006/relationships/hyperlink" Target="https://jira.egnyte-it.com/browse/UX-3393" TargetMode="External"/><Relationship Id="rId1" Type="http://schemas.openxmlformats.org/officeDocument/2006/relationships/slideLayout" Target="../slideLayouts/slideLayout1.xml"/><Relationship Id="rId4" Type="http://schemas.openxmlformats.org/officeDocument/2006/relationships/hyperlink" Target="https://jira.egnyte-it.com/browse/CFS-65726"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egnyte.productboard.com/entity-detail/features/06b2481e-b6b9-4217-b108-11855cdb9735" TargetMode="External"/><Relationship Id="rId2" Type="http://schemas.openxmlformats.org/officeDocument/2006/relationships/hyperlink" Target="https://jira.egnyte-it.com/browse/UX-3393" TargetMode="External"/><Relationship Id="rId1" Type="http://schemas.openxmlformats.org/officeDocument/2006/relationships/slideLayout" Target="../slideLayouts/slideLayout1.xml"/><Relationship Id="rId4" Type="http://schemas.openxmlformats.org/officeDocument/2006/relationships/hyperlink" Target="https://jira.egnyte-it.com/browse/CFS-67266"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figma.com/design/AXtKz4IExGp3WfTjTZqSrN/Platform---Home-page-redesign-across-verticals?node-id=1726-35543&amp;t=Xw9ungNWCco75ZRd-1"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gnyte.atlassian.net/wiki/spaces/IA/pages/813596684/Gen+4+Plans+-+Roadmap?src=jira" TargetMode="External"/><Relationship Id="rId5" Type="http://schemas.openxmlformats.org/officeDocument/2006/relationships/hyperlink" Target="https://jira.egnyte-it.com/browse/DEL-44118" TargetMode="External"/><Relationship Id="rId4" Type="http://schemas.openxmlformats.org/officeDocument/2006/relationships/hyperlink" Target="https://egnyte.productboard.com/entity-detail/features/8b29768b-d981-4ec6-82d0-d316703d0570"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jira.egnyte-it.com/browse/CFS-67185" TargetMode="External"/><Relationship Id="rId2" Type="http://schemas.openxmlformats.org/officeDocument/2006/relationships/hyperlink" Target="https://egnyte.productboard.com/entity-detail/features/05239c91-513f-4eec-ae9a-547df94cd0d0" TargetMode="External"/><Relationship Id="rId1" Type="http://schemas.openxmlformats.org/officeDocument/2006/relationships/slideLayout" Target="../slideLayouts/slideLayout1.xml"/><Relationship Id="rId4" Type="http://schemas.openxmlformats.org/officeDocument/2006/relationships/hyperlink" Target="https://egnyte.atlassian.net/wiki/spaces/FSI/pages/1486061671/Upload+Request+Workflows+v2.0+User+Stories#Optional-Document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jira.egnyte-it.com/browse/SRV-2516" TargetMode="External"/><Relationship Id="rId2" Type="http://schemas.openxmlformats.org/officeDocument/2006/relationships/hyperlink" Target="https://egnyte.productboard.com/entity-detail/features/19d12767-37d1-4d7f-8fc9-5c2320bbb472" TargetMode="Externa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egnyte.atlassian.net/wiki/spaces/AEC/pages/888373464/ODA+Preview+Additional+UI+Capabilities+-+User+Stories"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jira.egnyte-it.com/browse/CFS-65920" TargetMode="External"/><Relationship Id="rId2" Type="http://schemas.openxmlformats.org/officeDocument/2006/relationships/hyperlink" Target="https://egnyte.productboard.com/entity-detail/features/66ede806-f1e3-49bd-9d80-2de62349efc5" TargetMode="Externa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hyperlink" Target="https://egnyte.atlassian.net/wiki/spaces/FSI/pages/1442087082/Document+Portal+v4.0+User+Stories"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jira.egnyte-it.com/browse/CFS-67495" TargetMode="External"/><Relationship Id="rId2" Type="http://schemas.openxmlformats.org/officeDocument/2006/relationships/hyperlink" Target="https://egnyte.productboard.com/entity-detail/features/a61dacf8-b865-4e46-9544-1ff2d7cd518a" TargetMode="Externa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hyperlink" Target="https://egnyte.atlassian.net/wiki/spaces/CFS/pages/876740609/Document+Classification+Extraction+-+FSI+Document+Collection+Use+Case#Story-P1.2---Extract-all-supported-entities-from-classified-documents"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jira.egnyte-it.com/browse/CFS-63196" TargetMode="External"/><Relationship Id="rId2" Type="http://schemas.openxmlformats.org/officeDocument/2006/relationships/hyperlink" Target="https://egnyte.productboard.com/entity-detail/features/8dac949f-3dae-4d69-888a-b4ee4a0ce346" TargetMode="Externa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hyperlink" Target="https://egnyte.atlassian.net/wiki/spaces/FSI/pages/1442087082/Document+Portal+v4.0+User+Stories"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jira.egnyte-it.com/browse/CFS-66567" TargetMode="External"/><Relationship Id="rId2" Type="http://schemas.openxmlformats.org/officeDocument/2006/relationships/hyperlink" Target="https://egnyte.productboard.com/entity-detail/features/849ff34c-1c36-4a1f-ada9-29f3e17646b2" TargetMode="Externa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egnyte.productboard.com/entity-detail/features/6f4770b2-acca-4df3-80e6-e9b7a5892386" TargetMode="Externa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hyperlink" Target="https://www.figma.com/design/PFExwm6tUFA6EkUrE7FeVU/AI-Improvements-2024?node-id=17986-128954&amp;t=X1d33rGeiikgHTum-0" TargetMode="External"/><Relationship Id="rId4" Type="http://schemas.openxmlformats.org/officeDocument/2006/relationships/hyperlink" Target="https://jira.egnyte-it.com/browse/CFS-67395"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jira.egnyte-it.com/browse/DEL-44757" TargetMode="External"/><Relationship Id="rId2" Type="http://schemas.openxmlformats.org/officeDocument/2006/relationships/hyperlink" Target="https://egnyte.productboard.com/entity-detail/features/3a31ebae-0c91-41fa-911c-da51f91c69e6"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jira.egnyte-it.com/browse/DEL-44323" TargetMode="External"/><Relationship Id="rId2" Type="http://schemas.openxmlformats.org/officeDocument/2006/relationships/hyperlink" Target="https://egnyte.productboard.com/entity-detail/features/179a308a-9e59-4ca2-8025-a6009e0e0d73"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jira.egnyte-it.com/browse/APPS-12865" TargetMode="External"/><Relationship Id="rId2" Type="http://schemas.openxmlformats.org/officeDocument/2006/relationships/hyperlink" Target="https://egnyte.productboard.com/entity-detail/features/b1ce0b33-ecb0-4d23-83a1-3bb3da11d49a" TargetMode="Externa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hyperlink" Target="https://egnyte.atlassian.net/wiki/spaces/IA/pages/1096810539/Pax8+Distribution+model+requirement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jira.egnyte-it.com/browse/APPS-12970" TargetMode="External"/><Relationship Id="rId2" Type="http://schemas.openxmlformats.org/officeDocument/2006/relationships/hyperlink" Target="https://egnyte.productboard.com/entity-detail/features/14923b7d-0feb-4826-b4c9-5ebee52e24be" TargetMode="Externa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hyperlink" Target="https://egnyte.atlassian.net/wiki/spaces/IA/pages/1096810539/Pax8+Distribution+model+requirement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jira.egnyte-it.com/browse/CFS-66199" TargetMode="External"/><Relationship Id="rId2" Type="http://schemas.openxmlformats.org/officeDocument/2006/relationships/hyperlink" Target="https://egnyte.productboard.com/entity-detail/features/24c4e418-bffa-48f1-b65b-e8698d90d1c4" TargetMode="External"/><Relationship Id="rId1" Type="http://schemas.openxmlformats.org/officeDocument/2006/relationships/slideLayout" Target="../slideLayouts/slideLayout1.xml"/><Relationship Id="rId4" Type="http://schemas.openxmlformats.org/officeDocument/2006/relationships/hyperlink" Target="https://egnyte.atlassian.net/wiki/x/FoBFRg"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jira.egnyte-it.com/browse/CFS-67394" TargetMode="External"/><Relationship Id="rId2" Type="http://schemas.openxmlformats.org/officeDocument/2006/relationships/hyperlink" Target="https://egnyte.productboard.com/entity-detail/features/a89e1351-e39c-4bd4-9bfb-66631b9c46b4" TargetMode="Externa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hyperlink" Target="https://egnyte.atlassian.net/wiki/x/AQBaV"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jira.egnyte-it.com/browse/CFS-67393" TargetMode="External"/><Relationship Id="rId2" Type="http://schemas.openxmlformats.org/officeDocument/2006/relationships/hyperlink" Target="https://egnyte.productboard.com/entity-detail/features/418e78b8-c814-4dc6-aded-4716b8eb42ba" TargetMode="Externa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hyperlink" Target="https://egnyte.atlassian.net/wiki/spaces/CFS/pages/1471152191/Questionnaire+Agent?force_transition=e7e56be6-04a5-4088-bb89-a71bc2d9bb13"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egnyte.atlassian.net/wiki/spaces/CFS/pages/1304788999/Agents+Integration" TargetMode="External"/><Relationship Id="rId3" Type="http://schemas.openxmlformats.org/officeDocument/2006/relationships/hyperlink" Target="https://egnyte.atlassian.net/wiki/spaces/CFS/pages/1227161693/Agents+Introduction+in+Egnyte+Platform+WIP#Document-Review-Agent%3A" TargetMode="External"/><Relationship Id="rId7" Type="http://schemas.openxmlformats.org/officeDocument/2006/relationships/hyperlink" Target="https://www.figma.com/design/k96o3kXukaVrAUtsaPhN4H/Egnyte-Platform-Copilot---2025?node-id=24179-230269&amp;t=Rc2JPK6PsbVBlXNe-0" TargetMode="External"/><Relationship Id="rId12" Type="http://schemas.openxmlformats.org/officeDocument/2006/relationships/image" Target="../media/image25.png"/><Relationship Id="rId2" Type="http://schemas.openxmlformats.org/officeDocument/2006/relationships/hyperlink" Target="https://egnyte.atlassian.net/wiki/spaces/CFS/pages/1227161693/Agents+Introduction+in+Egnyte+Platform+WIP#Translation-Agent%3A" TargetMode="External"/><Relationship Id="rId1" Type="http://schemas.openxmlformats.org/officeDocument/2006/relationships/slideLayout" Target="../slideLayouts/slideLayout1.xml"/><Relationship Id="rId6" Type="http://schemas.openxmlformats.org/officeDocument/2006/relationships/hyperlink" Target="https://egnyte.atlassian.net/wiki/spaces/CFS/pages/1227161693/Agents+Introduction+in+Copilot+Hub" TargetMode="External"/><Relationship Id="rId11" Type="http://schemas.openxmlformats.org/officeDocument/2006/relationships/hyperlink" Target="See%20description" TargetMode="External"/><Relationship Id="rId5" Type="http://schemas.openxmlformats.org/officeDocument/2006/relationships/hyperlink" Target="https://egnyte.atlassian.net/wiki/spaces/CFS/pages/1227161693/Agents+Introduction+in+Egnyte+Platform+WIP#Web-Search-Agent%3A" TargetMode="External"/><Relationship Id="rId10" Type="http://schemas.openxmlformats.org/officeDocument/2006/relationships/hyperlink" Target="https://jira.egnyte-it.com/browse/CFS-65268" TargetMode="External"/><Relationship Id="rId4" Type="http://schemas.openxmlformats.org/officeDocument/2006/relationships/hyperlink" Target="https://egnyte.atlassian.net/wiki/spaces/CFS/pages/1227161693/Agents+Introduction+in+Egnyte+Platform+WIP#Job-Description-Creation-Agent%3A" TargetMode="External"/><Relationship Id="rId9" Type="http://schemas.openxmlformats.org/officeDocument/2006/relationships/hyperlink" Target="https://egnyte.productboard.com/entity-detail/features/e71c1807-21d4-4c44-98dc-e61406151be4"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egnyte.atlassian.net/wiki/spaces/CFS/pages/1227161693/Agents+Introduction+in+Egnyte+Platform+WIP#Create-your-own-Agent" TargetMode="External"/><Relationship Id="rId2" Type="http://schemas.openxmlformats.org/officeDocument/2006/relationships/hyperlink" Target="https://egnyte.productboard.com/entity-detail/features/0449d206-aa74-4e5e-87d0-c8de17c78b43" TargetMode="Externa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figma.com/design/k2Nhm5yeOeBbn9LnK9hJGh/AEC-~~-Smart-spec-Q4-2024~~%5BUX-3183%5D?node-id=1-85419&amp;node-type=canvas&amp;t=5gX3kY2zW9WM7Dw7-0" TargetMode="External"/><Relationship Id="rId2" Type="http://schemas.openxmlformats.org/officeDocument/2006/relationships/hyperlink" Target="https://egnyte.atlassian.net/wiki/spaces/AEC/pages/446464310/Smart+Specification+Requirements" TargetMode="External"/><Relationship Id="rId1" Type="http://schemas.openxmlformats.org/officeDocument/2006/relationships/slideLayout" Target="../slideLayouts/slideLayout1.xml"/><Relationship Id="rId6" Type="http://schemas.openxmlformats.org/officeDocument/2006/relationships/hyperlink" Target="https://egnyte.atlassian.net/wiki/spaces/AEC/pages/510067803/Smart+Specs+-+Phase+1" TargetMode="External"/><Relationship Id="rId5" Type="http://schemas.openxmlformats.org/officeDocument/2006/relationships/hyperlink" Target="https://egnyte.productboard.com/entity-detail/features/46ebe816-430f-4d75-8aa2-eaa5a530a915" TargetMode="External"/><Relationship Id="rId4" Type="http://schemas.openxmlformats.org/officeDocument/2006/relationships/hyperlink" Target="https://jira.egnyte-it.com/browse/CFS-60040"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jira.egnyte-it.com/browse/CFS-64858" TargetMode="External"/><Relationship Id="rId2" Type="http://schemas.openxmlformats.org/officeDocument/2006/relationships/hyperlink" Target="https://egnyte.productboard.com/entity-detail/features/31db0c1f-877e-4955-b5b0-14f7b5eaeb52" TargetMode="External"/><Relationship Id="rId1" Type="http://schemas.openxmlformats.org/officeDocument/2006/relationships/slideLayout" Target="../slideLayouts/slideLayout1.xml"/><Relationship Id="rId4" Type="http://schemas.openxmlformats.org/officeDocument/2006/relationships/hyperlink" Target="https://egnyte.atlassian.net/wiki/spaces/AEC/pages/1076199541/KB+for+Building+Code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jira.egnyte-it.com/browse/LS-4151" TargetMode="External"/><Relationship Id="rId2" Type="http://schemas.openxmlformats.org/officeDocument/2006/relationships/hyperlink" Target="https://egnyte.productboard.com/entity-detail/features/0967568e-b099-4e76-8636-8fc03fdec0bf" TargetMode="External"/><Relationship Id="rId1" Type="http://schemas.openxmlformats.org/officeDocument/2006/relationships/slideLayout" Target="../slideLayouts/slideLayout1.xml"/><Relationship Id="rId4" Type="http://schemas.openxmlformats.org/officeDocument/2006/relationships/hyperlink" Target="https://egnyte.atlassian.net/wiki/spaces/LS/pages/1353220369/Controlled+Document+Management+v8.0+User+Stories#Creation-of-Drafts"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jira.egnyte-it.com/browse/CFS-67870" TargetMode="External"/><Relationship Id="rId2" Type="http://schemas.openxmlformats.org/officeDocument/2006/relationships/hyperlink" Target="https://egnyte.productboard.com/entity-detail/features/0f764a74-64bd-433b-bbd6-c3954618b41b" TargetMode="Externa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jira.egnyte-it.com/browse/GR-578" TargetMode="External"/><Relationship Id="rId2" Type="http://schemas.openxmlformats.org/officeDocument/2006/relationships/hyperlink" Target="https://egnyte.productboard.com/entity-detail/features/601c419e-960e-4328-9a3c-ed5a70ebda8b"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jira.egnyte-it.com/browse/LS-4155" TargetMode="External"/><Relationship Id="rId2" Type="http://schemas.openxmlformats.org/officeDocument/2006/relationships/hyperlink" Target="https://egnyte.productboard.com/entity-detail/features/8e13732f-3ef2-495f-93e1-8c1db164eb46" TargetMode="External"/><Relationship Id="rId1" Type="http://schemas.openxmlformats.org/officeDocument/2006/relationships/slideLayout" Target="../slideLayouts/slideLayout1.xml"/><Relationship Id="rId4" Type="http://schemas.openxmlformats.org/officeDocument/2006/relationships/hyperlink" Target="https://egnyte.atlassian.net/wiki/spaces/LS/pages/1353220369/Controlled+Document+Management+v8.0+User+Stories#Optional-Effective-End-Dates"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egnyte.productboard.com/entity-detail/features/1c71fafb-3c1a-4072-b112-6b61d28939fb"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sz="half" idx="1"/>
          </p:nvPr>
        </p:nvSpPr>
        <p:spPr/>
        <p:txBody>
          <a:bodyPr/>
          <a:lstStyle/>
          <a:p>
            <a:pPr>
              <a:spcAft>
                <a:spcPts val="600"/>
              </a:spcAft>
            </a:pPr>
            <a:r>
              <a:rPr sz="1100" b="0" u="none" dirty="0">
                <a:latin typeface="Avenir"/>
              </a:rPr>
              <a:t>Admins and Data Owners need the ability to schedule periodic (monthly, quarterly, yearly) permission reviews. The following requirements need to be completed</a:t>
            </a:r>
          </a:p>
          <a:p>
            <a:pPr>
              <a:spcAft>
                <a:spcPts val="600"/>
              </a:spcAft>
            </a:pPr>
            <a:r>
              <a:rPr sz="1100" b="1" u="none" dirty="0">
                <a:latin typeface="Avenir"/>
              </a:rPr>
              <a:t>Scheduled Permission Review Requirements:</a:t>
            </a:r>
          </a:p>
          <a:p>
            <a:pPr>
              <a:spcAft>
                <a:spcPts val="400"/>
              </a:spcAft>
            </a:pPr>
            <a:r>
              <a:rPr dirty="0"/>
              <a:t>• Approach 2 - Scheduled Reviews from Permissions Tab and SC Tab</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DEL-22618</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spcAft>
                <a:spcPts val="400"/>
              </a:spcAft>
            </a:pPr>
            <a:r>
              <a:t>• Egnyte option will be exposed on the top-level File Explorer context menu</a:t>
            </a:r>
          </a:p>
          <a:p>
            <a:pPr>
              <a:spcAft>
                <a:spcPts val="400"/>
              </a:spcAft>
            </a:pPr>
            <a: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EGD-21555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275999"/>
            <a:ext cx="3873500" cy="23961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spcAft>
                <a:spcPts val="400"/>
              </a:spcAft>
            </a:pPr>
            <a:r>
              <a:t>• First-class application for the Desktop App (as compared to current widget approach)</a:t>
            </a:r>
          </a:p>
          <a:p>
            <a:pPr>
              <a:spcAft>
                <a:spcPts val="400"/>
              </a:spcAft>
            </a:pPr>
            <a:r>
              <a:t>• Embed Web UI home page and search capability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EGD-20540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306064"/>
            <a:ext cx="3873500" cy="23360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sz="half" idx="1"/>
          </p:nvPr>
        </p:nvSpPr>
        <p:spPr>
          <a:xfrm>
            <a:off x="628650" y="717491"/>
            <a:ext cx="7886700" cy="3504526"/>
          </a:xfrm>
        </p:spPr>
        <p:txBody>
          <a:bodyPr/>
          <a:lstStyle/>
          <a:p>
            <a:pPr>
              <a:spcAft>
                <a:spcPts val="600"/>
              </a:spcAft>
            </a:pPr>
            <a:r>
              <a:rPr sz="1100" b="1" u="none" dirty="0">
                <a:latin typeface="Avenir"/>
              </a:rPr>
              <a:t>Problem Statement</a:t>
            </a:r>
          </a:p>
          <a:p>
            <a:pPr>
              <a:spcAft>
                <a:spcPts val="600"/>
              </a:spcAft>
            </a:pPr>
            <a:r>
              <a:rPr sz="1100" b="0" u="none" dirty="0">
                <a:latin typeface="Avenir"/>
              </a:rPr>
              <a:t>Users in AEC and media work on massive and complex files. They face a challenge of working on these files directly from the cloud</a:t>
            </a:r>
          </a:p>
          <a:p>
            <a:pPr>
              <a:spcAft>
                <a:spcPts val="600"/>
              </a:spcAft>
            </a:pPr>
            <a:r>
              <a:rPr sz="1100" b="1" u="none" dirty="0">
                <a:latin typeface="Avenir"/>
              </a:rPr>
              <a:t>Feature Description</a:t>
            </a:r>
          </a:p>
          <a:p>
            <a:pPr>
              <a:spcAft>
                <a:spcPts val="600"/>
              </a:spcAft>
            </a:pPr>
            <a:r>
              <a:rPr sz="1100" b="0" u="none" dirty="0">
                <a:latin typeface="Avenir"/>
              </a:rPr>
              <a:t>We have introduced the Adaptive Streaming and Block Caching technology in Desktop App. The Beta-2 project goal is to enable up to 100 AEC domains with block cache and get feedback on the following applications:</a:t>
            </a:r>
          </a:p>
          <a:p>
            <a:pPr>
              <a:spcAft>
                <a:spcPts val="400"/>
              </a:spcAft>
            </a:pPr>
            <a:r>
              <a:rPr dirty="0"/>
              <a:t>1. AutoCAD</a:t>
            </a:r>
          </a:p>
          <a:p>
            <a:pPr>
              <a:spcAft>
                <a:spcPts val="400"/>
              </a:spcAft>
            </a:pPr>
            <a:r>
              <a:rPr dirty="0"/>
              <a:t>2. Civil 3D</a:t>
            </a:r>
          </a:p>
          <a:p>
            <a:pPr>
              <a:spcAft>
                <a:spcPts val="400"/>
              </a:spcAft>
            </a:pPr>
            <a:r>
              <a:rPr dirty="0"/>
              <a:t>3. Navis</a:t>
            </a:r>
          </a:p>
          <a:p>
            <a:pPr>
              <a:spcAft>
                <a:spcPts val="400"/>
              </a:spcAft>
            </a:pPr>
            <a:r>
              <a:rPr dirty="0"/>
              <a:t>4. Bluebeam</a:t>
            </a:r>
          </a:p>
          <a:p>
            <a:pPr>
              <a:spcAft>
                <a:spcPts val="400"/>
              </a:spcAft>
            </a:pPr>
            <a:r>
              <a:rPr dirty="0"/>
              <a:t>5. Acrobat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EGD-23096</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sz="half" idx="1"/>
          </p:nvPr>
        </p:nvSpPr>
        <p:spPr>
          <a:xfrm>
            <a:off x="628650" y="717491"/>
            <a:ext cx="7886700" cy="3504526"/>
          </a:xfrm>
        </p:spPr>
        <p:txBody>
          <a:bodyPr/>
          <a:lstStyle/>
          <a:p>
            <a:pPr>
              <a:spcAft>
                <a:spcPts val="600"/>
              </a:spcAft>
            </a:pPr>
            <a:r>
              <a:rPr sz="1100" b="1" u="none" dirty="0">
                <a:latin typeface="Avenir"/>
              </a:rPr>
              <a:t>What is the problem?</a:t>
            </a:r>
          </a:p>
          <a:p>
            <a:pPr>
              <a:spcAft>
                <a:spcPts val="600"/>
              </a:spcAft>
            </a:pPr>
            <a:r>
              <a:rPr sz="1100" b="0" u="none" dirty="0">
                <a:latin typeface="Avenir"/>
              </a:rPr>
              <a:t>Users in media work on massive and complex files. They face a challenge of working on these files directly from the cloud</a:t>
            </a:r>
          </a:p>
          <a:p>
            <a:pPr>
              <a:spcAft>
                <a:spcPts val="600"/>
              </a:spcAft>
            </a:pPr>
            <a:r>
              <a:rPr sz="1100" b="1" u="none" dirty="0">
                <a:latin typeface="Avenir"/>
              </a:rPr>
              <a:t>How do we solve it?</a:t>
            </a:r>
          </a:p>
          <a:p>
            <a:pPr>
              <a:spcAft>
                <a:spcPts val="600"/>
              </a:spcAft>
            </a:pPr>
            <a:r>
              <a:rPr sz="1100" b="0" u="none" dirty="0">
                <a:latin typeface="Avenir"/>
              </a:rPr>
              <a:t>We have introduced the Adaptive Streaming and Block Caching technology in Desktop App. The Beta-0 project goal is to enable up to 5 media domains with block cache and get feedback on the following applications:</a:t>
            </a:r>
          </a:p>
          <a:p>
            <a:pPr>
              <a:spcAft>
                <a:spcPts val="400"/>
              </a:spcAft>
            </a:pPr>
            <a:r>
              <a:rPr dirty="0"/>
              <a:t>1. Adobe Premiere Pro</a:t>
            </a:r>
          </a:p>
          <a:p>
            <a:pPr>
              <a:spcAft>
                <a:spcPts val="400"/>
              </a:spcAft>
            </a:pPr>
            <a:r>
              <a:rPr dirty="0"/>
              <a:t>2. Illustrator</a:t>
            </a:r>
          </a:p>
          <a:p>
            <a:pPr>
              <a:spcAft>
                <a:spcPts val="400"/>
              </a:spcAft>
            </a:pPr>
            <a:r>
              <a:rPr dirty="0"/>
              <a:t>3. Photoshop</a:t>
            </a:r>
          </a:p>
          <a:p>
            <a:pPr>
              <a:spcAft>
                <a:spcPts val="400"/>
              </a:spcAft>
            </a:pPr>
            <a:r>
              <a:rPr dirty="0"/>
              <a:t>4. InDesign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EGD-21559</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1800" dirty="0"/>
              <a:t>Content Safeguards - Group-based Link Sharing Controls - Phase 2</a:t>
            </a:r>
          </a:p>
        </p:txBody>
      </p:sp>
      <p:sp>
        <p:nvSpPr>
          <p:cNvPr id="3" name="Content Placeholder 2"/>
          <p:cNvSpPr>
            <a:spLocks noGrp="1"/>
          </p:cNvSpPr>
          <p:nvPr>
            <p:ph sz="half" idx="1"/>
          </p:nvPr>
        </p:nvSpPr>
        <p:spPr>
          <a:xfrm>
            <a:off x="628649" y="717491"/>
            <a:ext cx="7886699" cy="3504526"/>
          </a:xfrm>
        </p:spPr>
        <p:txBody>
          <a:bodyPr/>
          <a:lstStyle/>
          <a:p>
            <a:pPr>
              <a:spcAft>
                <a:spcPts val="600"/>
              </a:spcAft>
            </a:pPr>
            <a:r>
              <a:rPr sz="1100" b="1" u="none" dirty="0">
                <a:latin typeface="Avenir"/>
              </a:rPr>
              <a:t>Problem Statement</a:t>
            </a:r>
          </a:p>
          <a:p>
            <a:pPr>
              <a:spcAft>
                <a:spcPts val="600"/>
              </a:spcAft>
            </a:pPr>
            <a:r>
              <a:rPr sz="1100" b="0" u="none" dirty="0">
                <a:latin typeface="Avenir"/>
              </a:rPr>
              <a:t>Currently, when applying a Content Safeguard policy, the policy will apply to all roles/groups and all users. Several customers are looking for more flexible CS policies where some roles/groups have different link sharing ability than other groups.</a:t>
            </a:r>
          </a:p>
          <a:p>
            <a:pPr>
              <a:spcAft>
                <a:spcPts val="600"/>
              </a:spcAft>
            </a:pPr>
            <a:r>
              <a:rPr sz="1100" b="1" u="none" dirty="0">
                <a:latin typeface="Avenir"/>
              </a:rPr>
              <a:t>User Story</a:t>
            </a:r>
          </a:p>
          <a:p>
            <a:pPr>
              <a:spcAft>
                <a:spcPts val="600"/>
              </a:spcAft>
            </a:pPr>
            <a:r>
              <a:rPr sz="1100" b="0" u="none" dirty="0">
                <a:latin typeface="Avenir"/>
              </a:rPr>
              <a:t>As an S&amp;G admin, I want to create flexible Content Safeguard restriction and exception policies to match my organizations specific group requirements.</a:t>
            </a:r>
          </a:p>
          <a:p>
            <a:pPr>
              <a:spcAft>
                <a:spcPts val="600"/>
              </a:spcAft>
            </a:pPr>
            <a:r>
              <a:rPr sz="1100" b="1" u="none" dirty="0">
                <a:latin typeface="Avenir"/>
              </a:rPr>
              <a:t>Feature Description</a:t>
            </a:r>
          </a:p>
          <a:p>
            <a:pPr>
              <a:spcAft>
                <a:spcPts val="600"/>
              </a:spcAft>
            </a:pPr>
            <a:r>
              <a:rPr sz="1100" b="0" u="none" dirty="0">
                <a:latin typeface="Avenir"/>
              </a:rPr>
              <a:t>Create Content Safeguard exception policies that support use cases such as:</a:t>
            </a:r>
          </a:p>
          <a:p>
            <a:pPr>
              <a:spcAft>
                <a:spcPts val="400"/>
              </a:spcAft>
            </a:pPr>
            <a:r>
              <a:rPr dirty="0"/>
              <a:t>1. Role/Group A can create password-only links on folder A, but Role/Group B is only allowed to create links to specific users on folder A</a:t>
            </a:r>
          </a:p>
          <a:p>
            <a:pPr>
              <a:spcAft>
                <a:spcPts val="400"/>
              </a:spcAft>
            </a:pPr>
            <a:r>
              <a:rPr dirty="0"/>
              <a:t>2. Allow administrators to share public links but prevent other users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DEL-31667</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sz="half" idx="1"/>
          </p:nvPr>
        </p:nvSpPr>
        <p:spPr>
          <a:xfrm>
            <a:off x="628649" y="717491"/>
            <a:ext cx="7886699" cy="3504526"/>
          </a:xfrm>
        </p:spPr>
        <p:txBody>
          <a:bodyPr/>
          <a:lstStyle/>
          <a:p>
            <a:pPr>
              <a:spcAft>
                <a:spcPts val="600"/>
              </a:spcAft>
            </a:pPr>
            <a:r>
              <a:rPr sz="1100" b="1" u="none" dirty="0">
                <a:latin typeface="Avenir"/>
              </a:rPr>
              <a:t>Problem Statement</a:t>
            </a:r>
          </a:p>
          <a:p>
            <a:pPr>
              <a:spcAft>
                <a:spcPts val="600"/>
              </a:spcAft>
            </a:pPr>
            <a:r>
              <a:rPr sz="1100" b="0" u="none" dirty="0">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dirty="0">
                <a:latin typeface="Avenir"/>
              </a:rPr>
              <a:t>User Story</a:t>
            </a:r>
          </a:p>
          <a:p>
            <a:pPr>
              <a:spcAft>
                <a:spcPts val="600"/>
              </a:spcAft>
            </a:pPr>
            <a:r>
              <a:rPr sz="1100" b="0" u="none" dirty="0">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dirty="0">
                <a:latin typeface="Avenir"/>
              </a:rPr>
              <a:t>Feature Description</a:t>
            </a:r>
          </a:p>
          <a:p>
            <a:pPr>
              <a:spcAft>
                <a:spcPts val="400"/>
              </a:spcAft>
            </a:pPr>
            <a:r>
              <a:rPr dirty="0"/>
              <a:t>• Frontend - provide pause/restart option for published policies</a:t>
            </a:r>
          </a:p>
          <a:p>
            <a:pPr>
              <a:spcAft>
                <a:spcPts val="400"/>
              </a:spcAft>
            </a:pPr>
            <a:r>
              <a:rPr dirty="0"/>
              <a:t>• Backend - use existing functionality to basically put the policy back into draft mode and </a:t>
            </a:r>
            <a:r>
              <a:rPr dirty="0" err="1"/>
              <a:t>unstamp</a:t>
            </a:r>
            <a:r>
              <a:rPr dirty="0"/>
              <a:t> the files that match the policy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DEL-44353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pPr>
              <a:spcAft>
                <a:spcPts val="400"/>
              </a:spcAft>
            </a:pPr>
            <a:r>
              <a:t>• Possibility to search, sort and filter project list using project metadata,</a:t>
            </a:r>
          </a:p>
          <a:p>
            <a:pPr>
              <a:spcAft>
                <a:spcPts val="400"/>
              </a:spcAft>
            </a:pPr>
            <a:r>
              <a:t>• Possibility to create a new project from the project center context</a:t>
            </a:r>
          </a:p>
          <a:p>
            <a:pPr>
              <a:spcAft>
                <a:spcPts val="400"/>
              </a:spcAft>
            </a:pPr>
            <a:r>
              <a:t>• Possibility to review project recommendations.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CFS-64852</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686274"/>
            <a:ext cx="3873500" cy="157558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Multi-Document Envelopes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multiple documents for signature in a single request so that I can get all of the signatures at once.</a:t>
            </a:r>
          </a:p>
          <a:p>
            <a:pPr>
              <a:spcAft>
                <a:spcPts val="600"/>
              </a:spcAft>
            </a:pPr>
            <a:r>
              <a:rPr sz="1100" b="1" u="none">
                <a:latin typeface="Avenir"/>
              </a:rPr>
              <a:t>Feature Description</a:t>
            </a:r>
          </a:p>
          <a:p>
            <a:pPr>
              <a:spcAft>
                <a:spcPts val="400"/>
              </a:spcAft>
            </a:pPr>
            <a:r>
              <a:t>• Add multiple documents to a signature request</a:t>
            </a:r>
          </a:p>
          <a:p>
            <a:pPr>
              <a:spcAft>
                <a:spcPts val="400"/>
              </a:spcAft>
            </a:pPr>
            <a:r>
              <a:t>• Recipients see a consolidated set of the documents and sign them</a:t>
            </a:r>
          </a:p>
          <a:p>
            <a:pPr>
              <a:spcAft>
                <a:spcPts val="400"/>
              </a:spcAft>
            </a:pPr>
            <a:r>
              <a:t>• A single signed PDF is generated at the end of the process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CFS-65375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72615"/>
            <a:ext cx="3873500" cy="280290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who need to send a document for signature to a large number of people have to create separate signature requests for each recipient. This is inefficient and causes people to use other services for bulk requests.</a:t>
            </a:r>
          </a:p>
          <a:p>
            <a:pPr>
              <a:spcAft>
                <a:spcPts val="600"/>
              </a:spcAft>
            </a:pPr>
            <a:r>
              <a:rPr sz="1100" b="1" u="none">
                <a:latin typeface="Avenir"/>
              </a:rPr>
              <a:t>User Story</a:t>
            </a:r>
          </a:p>
          <a:p>
            <a:pPr>
              <a:spcAft>
                <a:spcPts val="600"/>
              </a:spcAft>
            </a:pPr>
            <a:r>
              <a:rPr sz="1100" b="0" u="none">
                <a:latin typeface="Avenir"/>
              </a:rPr>
              <a:t>As a sender of signature requests, I want to bulk send requests to save time.</a:t>
            </a:r>
          </a:p>
          <a:p>
            <a:pPr>
              <a:spcAft>
                <a:spcPts val="600"/>
              </a:spcAft>
            </a:pPr>
            <a:r>
              <a:rPr sz="1100" b="1" u="none">
                <a:latin typeface="Avenir"/>
              </a:rPr>
              <a:t>Feature Description</a:t>
            </a:r>
          </a:p>
          <a:p>
            <a:pPr>
              <a:spcAft>
                <a:spcPts val="400"/>
              </a:spcAft>
            </a:pPr>
            <a:r>
              <a:t>• Use a template to send signature requests to a large number of recipients.</a:t>
            </a:r>
          </a:p>
          <a:p>
            <a:pPr>
              <a:spcAft>
                <a:spcPts val="400"/>
              </a:spcAft>
            </a:pPr>
            <a:r>
              <a:t>• The user needs to upload a CSV file that will contain emails in a column that is headed by that role. Each row will be considered as a separate request. The system will read the file and start sending signature requests.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CFS-67745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Inherit folder options to sub-folders (IPG, T&amp;P + 7)</a:t>
            </a:r>
          </a:p>
        </p:txBody>
      </p:sp>
      <p:sp>
        <p:nvSpPr>
          <p:cNvPr id="3" name="Content Placeholder 2"/>
          <p:cNvSpPr>
            <a:spLocks noGrp="1"/>
          </p:cNvSpPr>
          <p:nvPr>
            <p:ph sz="half" idx="1"/>
          </p:nvPr>
        </p:nvSpPr>
        <p:spPr>
          <a:xfrm>
            <a:off x="628650" y="717491"/>
            <a:ext cx="7886700" cy="3504526"/>
          </a:xfrm>
        </p:spPr>
        <p:txBody>
          <a:bodyPr/>
          <a:lstStyle/>
          <a:p>
            <a:pPr>
              <a:spcAft>
                <a:spcPts val="600"/>
              </a:spcAft>
            </a:pPr>
            <a:r>
              <a:rPr sz="1100" b="1" u="none" dirty="0">
                <a:latin typeface="Avenir"/>
              </a:rPr>
              <a:t>Problem</a:t>
            </a:r>
          </a:p>
          <a:p>
            <a:pPr>
              <a:spcAft>
                <a:spcPts val="600"/>
              </a:spcAft>
            </a:pPr>
            <a:r>
              <a:rPr sz="1100" b="0" u="none" dirty="0">
                <a:latin typeface="Avenir"/>
              </a:rPr>
              <a:t>Today, when the folder options are changed, they do not get inherited consistently to the sub-folder tree.</a:t>
            </a:r>
          </a:p>
          <a:p>
            <a:pPr>
              <a:spcAft>
                <a:spcPts val="400"/>
              </a:spcAft>
            </a:pPr>
            <a:r>
              <a:rPr dirty="0"/>
              <a:t>• The setting that controls folder update notification gets inherited to sub-folders until it finds the folder with a manually updated option.</a:t>
            </a:r>
          </a:p>
          <a:p>
            <a:pPr>
              <a:spcAft>
                <a:spcPts val="400"/>
              </a:spcAft>
            </a:pPr>
            <a:r>
              <a:rPr dirty="0"/>
              <a:t>• The setting that controls the sharing gets inherited to sub-folders until it finds the folder with a manually updated option.</a:t>
            </a:r>
          </a:p>
          <a:p>
            <a:pPr>
              <a:spcAft>
                <a:spcPts val="400"/>
              </a:spcAft>
            </a:pPr>
            <a:r>
              <a:rPr dirty="0"/>
              <a:t>• The setting that controls who can delete/move the folder does not get inherited at all.</a:t>
            </a:r>
          </a:p>
          <a:p>
            <a:pPr>
              <a:spcAft>
                <a:spcPts val="400"/>
              </a:spcAft>
            </a:pPr>
            <a:r>
              <a:rPr dirty="0"/>
              <a:t>• Copy/move folder retains the folder options as per the source location.</a:t>
            </a:r>
          </a:p>
          <a:p>
            <a:pPr>
              <a:spcAft>
                <a:spcPts val="600"/>
              </a:spcAft>
            </a:pPr>
            <a:r>
              <a:rPr sz="1100" b="1" u="none" dirty="0">
                <a:latin typeface="Avenir"/>
              </a:rPr>
              <a:t>User Story:</a:t>
            </a:r>
          </a:p>
          <a:p>
            <a:pPr>
              <a:spcAft>
                <a:spcPts val="600"/>
              </a:spcAft>
            </a:pPr>
            <a:r>
              <a:rPr sz="1100" b="0" u="none" dirty="0">
                <a:latin typeface="Avenir"/>
              </a:rPr>
              <a:t>As an </a:t>
            </a:r>
            <a:r>
              <a:rPr sz="1100" b="0" u="none" dirty="0" err="1">
                <a:latin typeface="Avenir"/>
              </a:rPr>
              <a:t>authorised</a:t>
            </a:r>
            <a:r>
              <a:rPr sz="1100" b="0" u="none" dirty="0">
                <a:latin typeface="Avenir"/>
              </a:rPr>
              <a:t> user, I want to have folder options propagated throughout the folder tree so that I can have the same options selected on all the sub-folder trees.</a:t>
            </a:r>
          </a:p>
          <a:p>
            <a:pPr>
              <a:spcAft>
                <a:spcPts val="600"/>
              </a:spcAft>
            </a:pPr>
            <a:r>
              <a:rPr sz="1100" b="1" u="none" dirty="0">
                <a:latin typeface="Avenir"/>
              </a:rPr>
              <a:t>Description:</a:t>
            </a:r>
          </a:p>
          <a:p>
            <a:pPr>
              <a:spcAft>
                <a:spcPts val="600"/>
              </a:spcAft>
            </a:pPr>
            <a:r>
              <a:rPr sz="1100" b="0" u="none" dirty="0">
                <a:latin typeface="Avenir"/>
              </a:rPr>
              <a:t>We need to do the following</a:t>
            </a:r>
          </a:p>
          <a:p>
            <a:pPr>
              <a:spcAft>
                <a:spcPts val="400"/>
              </a:spcAft>
            </a:pPr>
            <a:r>
              <a:rPr dirty="0"/>
              <a:t>• We need to have inheritance applicable for the setting that controls who can delete/move the folder.</a:t>
            </a:r>
          </a:p>
          <a:p>
            <a:pPr>
              <a:spcAft>
                <a:spcPts val="400"/>
              </a:spcAft>
            </a:pPr>
            <a:r>
              <a:rPr dirty="0"/>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a:spcAft>
                <a:spcPts val="400"/>
              </a:spcAft>
            </a:pPr>
            <a:r>
              <a:rPr dirty="0"/>
              <a:t>• When the user copies/moves a folder, the folder options should get inherited from destination folder where the folder is copied/moved.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CFS-64734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Group improvements (S&amp;L, Norr)</a:t>
            </a:r>
          </a:p>
        </p:txBody>
      </p:sp>
      <p:sp>
        <p:nvSpPr>
          <p:cNvPr id="3" name="Content Placeholder 2"/>
          <p:cNvSpPr>
            <a:spLocks noGrp="1"/>
          </p:cNvSpPr>
          <p:nvPr>
            <p:ph sz="half" idx="1"/>
          </p:nvPr>
        </p:nvSpPr>
        <p:spPr>
          <a:xfrm>
            <a:off x="628650" y="717491"/>
            <a:ext cx="7886700" cy="3504526"/>
          </a:xfrm>
        </p:spPr>
        <p:txBody>
          <a:bodyPr/>
          <a:lstStyle/>
          <a:p>
            <a:pPr>
              <a:spcAft>
                <a:spcPts val="600"/>
              </a:spcAft>
            </a:pPr>
            <a:r>
              <a:rPr sz="1100" b="1" u="none" dirty="0">
                <a:latin typeface="Avenir"/>
              </a:rPr>
              <a:t>Problem Statement</a:t>
            </a:r>
          </a:p>
          <a:p>
            <a:pPr>
              <a:spcAft>
                <a:spcPts val="600"/>
              </a:spcAft>
            </a:pPr>
            <a:r>
              <a:rPr sz="1100" b="0" u="none" dirty="0">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dirty="0">
                <a:latin typeface="Avenir"/>
              </a:rPr>
              <a:t>User Story</a:t>
            </a:r>
          </a:p>
          <a:p>
            <a:pPr>
              <a:spcAft>
                <a:spcPts val="600"/>
              </a:spcAft>
            </a:pPr>
            <a:r>
              <a:rPr sz="1100" b="0" u="none" dirty="0">
                <a:latin typeface="Avenir"/>
              </a:rPr>
              <a:t>As an admin, I want to give users a possibility to manage groups but prevent them from creating groups on their own.</a:t>
            </a:r>
          </a:p>
          <a:p>
            <a:pPr>
              <a:spcAft>
                <a:spcPts val="600"/>
              </a:spcAft>
            </a:pPr>
            <a:r>
              <a:rPr sz="1100" b="1" u="none" dirty="0">
                <a:latin typeface="Avenir"/>
              </a:rPr>
              <a:t>Feature Description</a:t>
            </a:r>
          </a:p>
          <a:p>
            <a:pPr>
              <a:spcAft>
                <a:spcPts val="400"/>
              </a:spcAft>
            </a:pPr>
            <a:r>
              <a:rPr dirty="0"/>
              <a:t>• Create a role  PUs Group Ownership, without allowing them to create groups on their own</a:t>
            </a:r>
          </a:p>
          <a:p>
            <a:pPr>
              <a:spcAft>
                <a:spcPts val="400"/>
              </a:spcAft>
            </a:pPr>
            <a:r>
              <a:rPr dirty="0"/>
              <a:t>• Possibility to add a group description</a:t>
            </a:r>
          </a:p>
          <a:p>
            <a:pPr>
              <a:spcAft>
                <a:spcPts val="400"/>
              </a:spcAft>
            </a:pPr>
            <a:r>
              <a:rPr dirty="0"/>
              <a:t>• Enhanced group exporting and importing - indicating group owners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CFS-67268</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Scheduled report enhancements (Sequoia)</a:t>
            </a:r>
          </a:p>
        </p:txBody>
      </p:sp>
      <p:sp>
        <p:nvSpPr>
          <p:cNvPr id="3" name="Content Placeholder 2"/>
          <p:cNvSpPr>
            <a:spLocks noGrp="1"/>
          </p:cNvSpPr>
          <p:nvPr>
            <p:ph sz="half" idx="1"/>
          </p:nvPr>
        </p:nvSpPr>
        <p:spPr>
          <a:xfrm>
            <a:off x="628649" y="717491"/>
            <a:ext cx="7886699" cy="3504526"/>
          </a:xfrm>
        </p:spPr>
        <p:txBody>
          <a:bodyPr/>
          <a:lstStyle/>
          <a:p>
            <a:pPr>
              <a:spcAft>
                <a:spcPts val="600"/>
              </a:spcAft>
            </a:pPr>
            <a:r>
              <a:rPr sz="1100" b="1" u="none" dirty="0">
                <a:latin typeface="Avenir"/>
              </a:rPr>
              <a:t>Problem Statement</a:t>
            </a:r>
          </a:p>
          <a:p>
            <a:pPr>
              <a:spcAft>
                <a:spcPts val="600"/>
              </a:spcAft>
            </a:pPr>
            <a:r>
              <a:rPr sz="1100" b="0" u="none" dirty="0">
                <a:latin typeface="Avenir"/>
              </a:rPr>
              <a:t>Currently, only admins are allowed to create scheduled reports. This is troublesome for some of the customers, since the admins are overwhelmed with requests. Additionally, scheduled reports land in a fixed folder, to which not all customers feel comfortable sharing broadly. Having a possibility to select a folder where the scheduled report would land addresses this problem.</a:t>
            </a:r>
          </a:p>
          <a:p>
            <a:pPr>
              <a:spcAft>
                <a:spcPts val="600"/>
              </a:spcAft>
            </a:pPr>
            <a:r>
              <a:rPr sz="1100" b="1" u="none" dirty="0">
                <a:latin typeface="Avenir"/>
              </a:rPr>
              <a:t>User Story</a:t>
            </a:r>
          </a:p>
          <a:p>
            <a:pPr>
              <a:spcAft>
                <a:spcPts val="600"/>
              </a:spcAft>
            </a:pPr>
            <a:r>
              <a:rPr sz="1100" b="0" u="none" dirty="0">
                <a:latin typeface="Avenir"/>
              </a:rPr>
              <a:t>As an admin, I want to give power users a possibility to run scheduled reports and choose custom location for storage.</a:t>
            </a:r>
          </a:p>
          <a:p>
            <a:pPr>
              <a:spcAft>
                <a:spcPts val="600"/>
              </a:spcAft>
            </a:pPr>
            <a:r>
              <a:rPr sz="1100" b="1" u="none" dirty="0">
                <a:latin typeface="Avenir"/>
              </a:rPr>
              <a:t>Feature Description</a:t>
            </a:r>
          </a:p>
          <a:p>
            <a:pPr>
              <a:spcAft>
                <a:spcPts val="400"/>
              </a:spcAft>
            </a:pPr>
            <a:r>
              <a:rPr dirty="0"/>
              <a:t>• Auto-archival of scheduled reports</a:t>
            </a:r>
          </a:p>
          <a:p>
            <a:pPr>
              <a:spcAft>
                <a:spcPts val="400"/>
              </a:spcAft>
            </a:pPr>
            <a:r>
              <a:rPr dirty="0"/>
              <a:t>• Custom location of scheduled reports</a:t>
            </a:r>
          </a:p>
          <a:p>
            <a:pPr>
              <a:spcAft>
                <a:spcPts val="400"/>
              </a:spcAft>
            </a:pPr>
            <a:r>
              <a:rPr dirty="0"/>
              <a:t>• Saved and Scheduled queries for power users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CFS-67854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spcAft>
                <a:spcPts val="400"/>
              </a:spcAft>
            </a:pPr>
            <a:r>
              <a:t>• The Egnyte Document Label stamping process shall be enhanced to skip signed PDFs from further labeling actions</a:t>
            </a:r>
          </a:p>
          <a:p>
            <a:pPr>
              <a:spcAft>
                <a:spcPts val="400"/>
              </a:spcAft>
            </a:pPr>
            <a:r>
              <a:t>• This enhancement shall consider PDFs signed through various signing mechanisms - for example, Adobe Digital ID, Digital Signature, etc.</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DEL-43523</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pic>
        <p:nvPicPr>
          <p:cNvPr id="8" name="Picture 7" descr="image.png"/>
          <p:cNvPicPr>
            <a:picLocks noChangeAspect="1"/>
          </p:cNvPicPr>
          <p:nvPr/>
        </p:nvPicPr>
        <p:blipFill>
          <a:blip r:embed="rId4"/>
          <a:stretch>
            <a:fillRect/>
          </a:stretch>
        </p:blipFill>
        <p:spPr>
          <a:xfrm>
            <a:off x="4641850" y="1554113"/>
            <a:ext cx="3873500" cy="183991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sz="half" idx="1"/>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DEL-45080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1800" dirty="0"/>
              <a:t>Decouple labels permissions from classify and govern permissions</a:t>
            </a:r>
          </a:p>
        </p:txBody>
      </p:sp>
      <p:sp>
        <p:nvSpPr>
          <p:cNvPr id="3" name="Content Placeholder 2"/>
          <p:cNvSpPr>
            <a:spLocks noGrp="1"/>
          </p:cNvSpPr>
          <p:nvPr>
            <p:ph sz="half" idx="1"/>
          </p:nvPr>
        </p:nvSpPr>
        <p:spPr/>
        <p:txBody>
          <a:bodyPr/>
          <a:lstStyle/>
          <a:p>
            <a:pPr>
              <a:spcAft>
                <a:spcPts val="600"/>
              </a:spcAft>
            </a:pPr>
            <a:r>
              <a:rPr sz="1100" b="1" u="none" dirty="0">
                <a:latin typeface="Avenir"/>
              </a:rPr>
              <a:t>Problem Statement</a:t>
            </a:r>
          </a:p>
          <a:p>
            <a:pPr>
              <a:spcAft>
                <a:spcPts val="600"/>
              </a:spcAft>
            </a:pPr>
            <a:r>
              <a:rPr sz="1100" b="0" u="none" dirty="0">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dirty="0">
                <a:latin typeface="Avenir"/>
              </a:rPr>
              <a:t>User Story</a:t>
            </a:r>
          </a:p>
          <a:p>
            <a:pPr>
              <a:spcAft>
                <a:spcPts val="600"/>
              </a:spcAft>
            </a:pPr>
            <a:r>
              <a:rPr sz="1100" b="0" u="none" dirty="0">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dirty="0">
                <a:latin typeface="Avenir"/>
              </a:rPr>
              <a:t>Feature Description</a:t>
            </a:r>
          </a:p>
          <a:p>
            <a:pPr>
              <a:spcAft>
                <a:spcPts val="400"/>
              </a:spcAft>
            </a:pPr>
            <a:r>
              <a:rPr dirty="0"/>
              <a:t>• Create a new app scope for Purview label permissions only</a:t>
            </a:r>
          </a:p>
          <a:p>
            <a:pPr>
              <a:spcAft>
                <a:spcPts val="400"/>
              </a:spcAft>
            </a:pPr>
            <a:r>
              <a:rPr dirty="0"/>
              <a:t>• Remove Purview label permissions from the current classify and govern app scope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DEL-43506</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pic>
        <p:nvPicPr>
          <p:cNvPr id="8" name="Picture 7" descr="image.png"/>
          <p:cNvPicPr>
            <a:picLocks noChangeAspect="1"/>
          </p:cNvPicPr>
          <p:nvPr/>
        </p:nvPicPr>
        <p:blipFill>
          <a:blip r:embed="rId4"/>
          <a:stretch>
            <a:fillRect/>
          </a:stretch>
        </p:blipFill>
        <p:spPr>
          <a:xfrm>
            <a:off x="4641850" y="1384647"/>
            <a:ext cx="3873500" cy="217884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Shore the Core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Reduce false positives associated with Windows system activity</a:t>
            </a:r>
          </a:p>
        </p:txBody>
      </p:sp>
      <p:sp>
        <p:nvSpPr>
          <p:cNvPr id="3" name="Content Placeholder 2"/>
          <p:cNvSpPr>
            <a:spLocks noGrp="1"/>
          </p:cNvSpPr>
          <p:nvPr>
            <p:ph sz="half" idx="1"/>
          </p:nvPr>
        </p:nvSpPr>
        <p:spPr>
          <a:xfrm>
            <a:off x="628649" y="717491"/>
            <a:ext cx="7886699" cy="3504526"/>
          </a:xfrm>
        </p:spPr>
        <p:txBody>
          <a:bodyPr/>
          <a:lstStyle/>
          <a:p>
            <a:pPr>
              <a:spcAft>
                <a:spcPts val="600"/>
              </a:spcAft>
            </a:pPr>
            <a:r>
              <a:rPr sz="1100" b="1" u="none" dirty="0">
                <a:latin typeface="Avenir"/>
              </a:rPr>
              <a:t>Problem Statement</a:t>
            </a:r>
          </a:p>
          <a:p>
            <a:pPr>
              <a:spcAft>
                <a:spcPts val="600"/>
              </a:spcAft>
            </a:pPr>
            <a:r>
              <a:rPr sz="1100" b="0" u="none" dirty="0">
                <a:latin typeface="Avenir"/>
              </a:rPr>
              <a:t>Currently, Microsoft doesn't provide enough information to determine whether a user or system action is causing the anomalous file access/download activity for Windows Explorer. This causes a lot of false-positive detections as well as many ESCs.</a:t>
            </a:r>
          </a:p>
          <a:p>
            <a:pPr>
              <a:spcAft>
                <a:spcPts val="600"/>
              </a:spcAft>
            </a:pPr>
            <a:r>
              <a:rPr sz="1100" b="1" u="none" dirty="0">
                <a:latin typeface="Avenir"/>
              </a:rPr>
              <a:t>Feature Description</a:t>
            </a:r>
          </a:p>
          <a:p>
            <a:pPr>
              <a:spcAft>
                <a:spcPts val="600"/>
              </a:spcAft>
            </a:pPr>
            <a:r>
              <a:rPr sz="1100" b="0" u="none" dirty="0">
                <a:latin typeface="Avenir"/>
              </a:rPr>
              <a:t>Improve our ability to distinguish between user and system access/download events for Desktop App.</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DEL-31632</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AEC Image Classification - Phase 2</a:t>
            </a:r>
          </a:p>
        </p:txBody>
      </p:sp>
      <p:sp>
        <p:nvSpPr>
          <p:cNvPr id="3" name="Content Placeholder 2"/>
          <p:cNvSpPr>
            <a:spLocks noGrp="1"/>
          </p:cNvSpPr>
          <p:nvPr>
            <p:ph sz="half" idx="1"/>
          </p:nvPr>
        </p:nvSpPr>
        <p:spPr>
          <a:xfrm>
            <a:off x="628649" y="717491"/>
            <a:ext cx="7886699" cy="3504526"/>
          </a:xfrm>
        </p:spPr>
        <p:txBody>
          <a:bodyPr/>
          <a:lstStyle/>
          <a:p>
            <a:pPr>
              <a:spcAft>
                <a:spcPts val="600"/>
              </a:spcAft>
            </a:pPr>
            <a:r>
              <a:rPr sz="1100" b="0" u="none" dirty="0">
                <a:latin typeface="Avenir"/>
              </a:rPr>
              <a:t>Note: This is phase-2 of the feature. Phase 1 was completed in 2024. Phase-1 completed the auto identification of items, so the feature is usable by end users. However, there are additional UX and filtering enhancements that were postponed and are grouped as phase-2.</a:t>
            </a:r>
          </a:p>
          <a:p>
            <a:pPr>
              <a:spcAft>
                <a:spcPts val="600"/>
              </a:spcAft>
            </a:pPr>
            <a:r>
              <a:rPr sz="1100" b="1" u="none" dirty="0">
                <a:latin typeface="Avenir"/>
              </a:rPr>
              <a:t>Problem:</a:t>
            </a:r>
          </a:p>
          <a:p>
            <a:pPr>
              <a:spcAft>
                <a:spcPts val="600"/>
              </a:spcAft>
            </a:pPr>
            <a:r>
              <a:rPr sz="1100" b="0" u="none" dirty="0">
                <a:latin typeface="Avenir"/>
              </a:rPr>
              <a:t>Construction progress photos are vital to documenting the progress of a construction job site. They allow users to review the state of a project at a given point in time which is commonly required for offsite personnel to receive progress updates, for users to review </a:t>
            </a:r>
            <a:r>
              <a:rPr sz="1100" b="0" u="none" dirty="0" err="1">
                <a:latin typeface="Avenir"/>
              </a:rPr>
              <a:t>constructibility</a:t>
            </a:r>
            <a:r>
              <a:rPr sz="1100" b="0" u="none" dirty="0">
                <a:latin typeface="Avenir"/>
              </a:rPr>
              <a:t> issues, or even to dispute legal issues later on down the road.</a:t>
            </a:r>
          </a:p>
          <a:p>
            <a:pPr>
              <a:spcAft>
                <a:spcPts val="600"/>
              </a:spcAft>
            </a:pPr>
            <a:r>
              <a:rPr sz="1100" b="0" u="none" dirty="0">
                <a:latin typeface="Avenir"/>
              </a:rPr>
              <a:t>However the value of these images is often greatly diminished because there are many challenges with capturing, organizing, and finding the photos that are needed. Egnyte helps support the capture/upload of job site images with the Smart Upload feature today. This feature helps users to get images off a mobile device and into the appropriate project folder in the cloud. Once the photos are dumped into a common folder however, users can have difficulty sorting through them and finding a specific image that they need.</a:t>
            </a:r>
          </a:p>
          <a:p>
            <a:pPr>
              <a:spcAft>
                <a:spcPts val="600"/>
              </a:spcAft>
            </a:pPr>
            <a:r>
              <a:rPr sz="1100" b="1" u="none" dirty="0">
                <a:latin typeface="Avenir"/>
              </a:rPr>
              <a:t>Solution:</a:t>
            </a:r>
          </a:p>
          <a:p>
            <a:pPr>
              <a:spcAft>
                <a:spcPts val="600"/>
              </a:spcAft>
            </a:pPr>
            <a:r>
              <a:rPr sz="1100" b="0" u="none" dirty="0">
                <a:latin typeface="Avenir"/>
              </a:rPr>
              <a:t>After a user creates a project folder, any images that are </a:t>
            </a:r>
            <a:r>
              <a:rPr sz="1100" b="0" u="none" dirty="0" err="1">
                <a:latin typeface="Avenir"/>
              </a:rPr>
              <a:t>uploadedwithin</a:t>
            </a:r>
            <a:r>
              <a:rPr sz="1100" b="0" u="none" dirty="0">
                <a:latin typeface="Avenir"/>
              </a:rPr>
              <a:t> that project folder are automatically classified and </a:t>
            </a:r>
            <a:r>
              <a:rPr sz="1100" b="0" u="none" dirty="0" err="1">
                <a:latin typeface="Avenir"/>
              </a:rPr>
              <a:t>taggedwith</a:t>
            </a:r>
            <a:r>
              <a:rPr sz="1100" b="0" u="none" dirty="0">
                <a:latin typeface="Avenir"/>
              </a:rPr>
              <a:t> the built-in classes trained on AEC specific images. </a:t>
            </a:r>
            <a:r>
              <a:rPr sz="1100" b="0" u="none" dirty="0" err="1">
                <a:latin typeface="Avenir"/>
              </a:rPr>
              <a:t>Thisallows</a:t>
            </a:r>
            <a:r>
              <a:rPr sz="1100" b="0" u="none" dirty="0">
                <a:latin typeface="Avenir"/>
              </a:rPr>
              <a:t> users to search and filter their construction progress photos </a:t>
            </a:r>
            <a:r>
              <a:rPr sz="1100" b="0" u="none" dirty="0" err="1">
                <a:latin typeface="Avenir"/>
              </a:rPr>
              <a:t>bythe</a:t>
            </a:r>
            <a:r>
              <a:rPr sz="1100" b="0" u="none" dirty="0">
                <a:latin typeface="Avenir"/>
              </a:rPr>
              <a:t> contents within the image.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Security teams are inundated with alerts - not just within Egnyte but across their security tool stack. They have limited time and people to review all alerts which can lead to true risk to the organization to be missed (alert fatigue).</a:t>
            </a:r>
          </a:p>
          <a:p>
            <a:pPr>
              <a:spcAft>
                <a:spcPts val="600"/>
              </a:spcAft>
            </a:pPr>
            <a:r>
              <a:rPr sz="1100" b="1" u="none">
                <a:latin typeface="Avenir"/>
              </a:rPr>
              <a:t>User Story</a:t>
            </a:r>
          </a:p>
          <a:p>
            <a:pPr>
              <a:spcAft>
                <a:spcPts val="600"/>
              </a:spcAft>
            </a:pPr>
            <a:r>
              <a:rPr sz="1100" b="0" u="none">
                <a:latin typeface="Avenir"/>
              </a:rPr>
              <a:t>As a security or IT administrator reviewing Issues, I need help determining where to focus and what is a priority.</a:t>
            </a:r>
          </a:p>
          <a:p>
            <a:pPr>
              <a:spcAft>
                <a:spcPts val="600"/>
              </a:spcAft>
            </a:pPr>
            <a:r>
              <a:rPr sz="1100" b="1" u="none">
                <a:latin typeface="Avenir"/>
              </a:rPr>
              <a:t>Feature Description</a:t>
            </a:r>
          </a:p>
          <a:p>
            <a:pPr>
              <a:spcAft>
                <a:spcPts val="600"/>
              </a:spcAft>
            </a:pPr>
            <a:r>
              <a:rPr sz="1100" b="0" u="none">
                <a:latin typeface="Avenir"/>
              </a:rPr>
              <a:t>Categorize existing Issue types into three categories: Exposure, Threat, and Access Hygiene. The focus will be to direct administrators towards tackling Exposure and Threat Issues first as they represent risk to the organization.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DEL-42493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73016"/>
            <a:ext cx="3873500" cy="280210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sz="half" idx="1"/>
          </p:nvPr>
        </p:nvSpPr>
        <p:spPr>
          <a:xfrm>
            <a:off x="628649" y="717491"/>
            <a:ext cx="7886699" cy="3504526"/>
          </a:xfrm>
        </p:spPr>
        <p:txBody>
          <a:bodyPr/>
          <a:lstStyle/>
          <a:p>
            <a:pPr>
              <a:spcAft>
                <a:spcPts val="600"/>
              </a:spcAft>
            </a:pPr>
            <a:r>
              <a:rPr sz="1100" b="1" u="none" dirty="0">
                <a:latin typeface="Avenir"/>
              </a:rPr>
              <a:t>Problem Statement</a:t>
            </a:r>
            <a:endParaRPr lang="en-US" sz="1100" b="1" u="none" dirty="0">
              <a:latin typeface="Avenir"/>
            </a:endParaRPr>
          </a:p>
          <a:p>
            <a:pPr>
              <a:spcAft>
                <a:spcPts val="600"/>
              </a:spcAft>
            </a:pPr>
            <a:r>
              <a:rPr sz="1100" b="0" u="none" dirty="0">
                <a:latin typeface="Avenir"/>
              </a:rPr>
              <a:t>After providing visibility into the basic Content Lifecycle analytics we want to expand what S&amp;G information we show users in CFS</a:t>
            </a:r>
          </a:p>
          <a:p>
            <a:pPr>
              <a:spcAft>
                <a:spcPts val="600"/>
              </a:spcAft>
            </a:pPr>
            <a:r>
              <a:rPr sz="1100" b="1" u="none" dirty="0">
                <a:latin typeface="Avenir"/>
              </a:rPr>
              <a:t>User Story</a:t>
            </a:r>
            <a:endParaRPr lang="en-US" sz="1100" b="1" u="none" dirty="0">
              <a:latin typeface="Avenir"/>
            </a:endParaRPr>
          </a:p>
          <a:p>
            <a:pPr>
              <a:spcAft>
                <a:spcPts val="600"/>
              </a:spcAft>
            </a:pPr>
            <a:r>
              <a:rPr sz="1100" b="0" u="none" dirty="0">
                <a:latin typeface="Avenir"/>
              </a:rPr>
              <a:t>As a user, I want to be able to access information about my files without needing to navigate to Secure &amp; Govern</a:t>
            </a:r>
          </a:p>
          <a:p>
            <a:pPr>
              <a:spcAft>
                <a:spcPts val="600"/>
              </a:spcAft>
            </a:pPr>
            <a:endParaRPr lang="en-US" sz="1100" b="1" u="none" dirty="0">
              <a:latin typeface="Avenir"/>
            </a:endParaRPr>
          </a:p>
          <a:p>
            <a:pPr>
              <a:spcAft>
                <a:spcPts val="600"/>
              </a:spcAft>
            </a:pPr>
            <a:r>
              <a:rPr sz="1100" b="1" u="none" dirty="0">
                <a:latin typeface="Avenir"/>
              </a:rPr>
              <a:t>Feature Description:</a:t>
            </a:r>
          </a:p>
          <a:p>
            <a:pPr>
              <a:spcAft>
                <a:spcPts val="400"/>
              </a:spcAft>
            </a:pPr>
            <a:r>
              <a:rPr dirty="0"/>
              <a:t>• Create S&amp;G Insight badge component placed in a Status column of the files list on the folder level</a:t>
            </a:r>
          </a:p>
          <a:p>
            <a:pPr>
              <a:spcAft>
                <a:spcPts val="400"/>
              </a:spcAft>
            </a:pPr>
            <a:r>
              <a:rPr dirty="0"/>
              <a:t>• Badge should show the number of S&amp;G Insights for given folder</a:t>
            </a:r>
          </a:p>
          <a:p>
            <a:pPr>
              <a:spcAft>
                <a:spcPts val="600"/>
              </a:spcAft>
            </a:pPr>
            <a:endParaRPr lang="en-US" sz="1100" b="1" u="none" dirty="0">
              <a:latin typeface="Avenir"/>
            </a:endParaRPr>
          </a:p>
          <a:p>
            <a:pPr>
              <a:spcAft>
                <a:spcPts val="600"/>
              </a:spcAft>
            </a:pPr>
            <a:r>
              <a:rPr sz="1100" b="1" u="none" dirty="0">
                <a:latin typeface="Avenir"/>
              </a:rPr>
              <a:t>Public Summary</a:t>
            </a:r>
          </a:p>
          <a:p>
            <a:pPr>
              <a:spcAft>
                <a:spcPts val="600"/>
              </a:spcAft>
            </a:pPr>
            <a:r>
              <a:rPr sz="1100" b="0" u="none" dirty="0">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DEL-41981</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sz="half" idx="1"/>
          </p:nvPr>
        </p:nvSpPr>
        <p:spPr>
          <a:xfrm>
            <a:off x="628650" y="717491"/>
            <a:ext cx="7886700" cy="3504526"/>
          </a:xfrm>
        </p:spPr>
        <p:txBody>
          <a:bodyPr/>
          <a:lstStyle/>
          <a:p>
            <a:pPr>
              <a:spcAft>
                <a:spcPts val="600"/>
              </a:spcAft>
            </a:pPr>
            <a:r>
              <a:rPr sz="1100" b="1" u="none" dirty="0">
                <a:latin typeface="Avenir"/>
              </a:rPr>
              <a:t>Problem Statement</a:t>
            </a:r>
          </a:p>
          <a:p>
            <a:pPr>
              <a:spcAft>
                <a:spcPts val="600"/>
              </a:spcAft>
            </a:pPr>
            <a:r>
              <a:rPr sz="1100" b="0" u="none" dirty="0">
                <a:latin typeface="Avenir"/>
              </a:rPr>
              <a:t>Customers that heavily use Data Owners want the ability to a delegate an Issue to a Data Owner from the Issues view or automatically via Auto-Remediation rules.</a:t>
            </a:r>
          </a:p>
          <a:p>
            <a:pPr>
              <a:spcAft>
                <a:spcPts val="600"/>
              </a:spcAft>
            </a:pPr>
            <a:r>
              <a:rPr sz="1100" b="1" u="none" dirty="0">
                <a:latin typeface="Avenir"/>
              </a:rPr>
              <a:t>User Story</a:t>
            </a:r>
          </a:p>
          <a:p>
            <a:pPr>
              <a:spcAft>
                <a:spcPts val="600"/>
              </a:spcAft>
            </a:pPr>
            <a:r>
              <a:rPr sz="1100" b="0" u="none" dirty="0">
                <a:latin typeface="Avenir"/>
              </a:rPr>
              <a:t>As an S&amp;G user, I want the ability to easily assign issues to the appropriate Data Owner so that they can remediate it.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DEL-44433</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sz="half" idx="1"/>
          </p:nvPr>
        </p:nvSpPr>
        <p:spPr>
          <a:xfrm>
            <a:off x="628650" y="717491"/>
            <a:ext cx="7886700" cy="3504526"/>
          </a:xfrm>
        </p:spPr>
        <p:txBody>
          <a:bodyPr/>
          <a:lstStyle/>
          <a:p>
            <a:pPr>
              <a:spcAft>
                <a:spcPts val="600"/>
              </a:spcAft>
            </a:pPr>
            <a:r>
              <a:rPr sz="1100" b="0" u="none" dirty="0">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dirty="0">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dirty="0">
                <a:latin typeface="Avenir"/>
              </a:rPr>
              <a:t>This feature would result in the following capabilities:</a:t>
            </a:r>
          </a:p>
          <a:p>
            <a:pPr>
              <a:spcAft>
                <a:spcPts val="600"/>
              </a:spcAft>
            </a:pPr>
            <a:r>
              <a:rPr sz="1100" b="0" u="none" dirty="0">
                <a:latin typeface="Avenir"/>
              </a:rPr>
              <a:t>1. Configuration to enable Folder Full access to Folder Editors for folder editor-created folders</a:t>
            </a:r>
          </a:p>
          <a:p>
            <a:pPr>
              <a:spcAft>
                <a:spcPts val="600"/>
              </a:spcAft>
            </a:pPr>
            <a:r>
              <a:rPr sz="1100" b="0" u="none" dirty="0">
                <a:latin typeface="Avenir"/>
              </a:rPr>
              <a:t>In Settings, Configuration - User Types &amp; Roles - under Power User - the following configuration should be enabled  -</a:t>
            </a:r>
          </a:p>
          <a:p>
            <a:pPr>
              <a:spcAft>
                <a:spcPts val="600"/>
              </a:spcAft>
            </a:pPr>
            <a:r>
              <a:rPr sz="1100" b="0" u="none" dirty="0">
                <a:latin typeface="Avenir"/>
              </a:rPr>
              <a:t>Configuration (</a:t>
            </a:r>
            <a:r>
              <a:rPr sz="1100" b="1" u="none" dirty="0">
                <a:latin typeface="Avenir"/>
              </a:rPr>
              <a:t>bolded values</a:t>
            </a:r>
            <a:r>
              <a:rPr lang="en-US" sz="1100" b="1" u="none" dirty="0">
                <a:latin typeface="Avenir"/>
              </a:rPr>
              <a:t> </a:t>
            </a:r>
            <a:r>
              <a:rPr sz="1100" b="0" u="none" dirty="0">
                <a:latin typeface="Avenir"/>
              </a:rPr>
              <a:t>are</a:t>
            </a:r>
            <a:r>
              <a:rPr lang="en-US" sz="1100" b="0" u="none" dirty="0">
                <a:latin typeface="Avenir"/>
              </a:rPr>
              <a:t> </a:t>
            </a:r>
            <a:r>
              <a:rPr sz="1100" b="1" u="none" dirty="0">
                <a:latin typeface="Avenir"/>
              </a:rPr>
              <a:t>default</a:t>
            </a:r>
            <a:r>
              <a:rPr sz="1100" b="0" u="none" dirty="0">
                <a:latin typeface="Avenir"/>
              </a:rPr>
              <a:t>):</a:t>
            </a:r>
          </a:p>
          <a:p>
            <a:pPr>
              <a:spcAft>
                <a:spcPts val="600"/>
              </a:spcAft>
            </a:pPr>
            <a:r>
              <a:rPr sz="1100" b="0" u="none" dirty="0">
                <a:latin typeface="Avenir"/>
              </a:rPr>
              <a:t>Option A: Delegated</a:t>
            </a:r>
            <a:r>
              <a:rPr lang="en-US" sz="1100" b="0" u="none" dirty="0">
                <a:latin typeface="Avenir"/>
              </a:rPr>
              <a:t> </a:t>
            </a:r>
            <a:r>
              <a:rPr sz="1100" b="1" u="none" dirty="0">
                <a:latin typeface="Avenir"/>
              </a:rPr>
              <a:t>Folder Full role</a:t>
            </a:r>
            <a:r>
              <a:rPr lang="en-US" sz="1100" b="1" u="none" dirty="0">
                <a:latin typeface="Avenir"/>
              </a:rPr>
              <a:t> </a:t>
            </a:r>
            <a:r>
              <a:rPr sz="1100" b="0" u="none" dirty="0">
                <a:latin typeface="Avenir"/>
              </a:rPr>
              <a:t>when creating a new folder  – Enabled</a:t>
            </a:r>
            <a:r>
              <a:rPr sz="1100" b="1" u="none" dirty="0">
                <a:latin typeface="Avenir"/>
              </a:rPr>
              <a:t>(</a:t>
            </a:r>
            <a:r>
              <a:rPr sz="1100" b="1" u="none" dirty="0" err="1">
                <a:latin typeface="Avenir"/>
              </a:rPr>
              <a:t>True,</a:t>
            </a:r>
            <a:r>
              <a:rPr sz="1100" b="0" u="none" dirty="0" err="1">
                <a:latin typeface="Avenir"/>
              </a:rPr>
              <a:t>False</a:t>
            </a:r>
            <a:r>
              <a:rPr sz="1100" b="0" u="none" dirty="0">
                <a:latin typeface="Avenir"/>
              </a:rPr>
              <a:t>**)**</a:t>
            </a:r>
          </a:p>
          <a:p>
            <a:pPr>
              <a:spcAft>
                <a:spcPts val="600"/>
              </a:spcAft>
            </a:pPr>
            <a:r>
              <a:rPr sz="1100" b="0" u="none" dirty="0">
                <a:latin typeface="Avenir"/>
              </a:rPr>
              <a:t>Option B: Delegated role when creating a new folder – Picklist: (</a:t>
            </a:r>
            <a:r>
              <a:rPr sz="1100" b="1" u="none" dirty="0">
                <a:latin typeface="Avenir"/>
              </a:rPr>
              <a:t>Folder Full</a:t>
            </a:r>
            <a:r>
              <a:rPr sz="1100" b="0" u="none" dirty="0">
                <a:latin typeface="Avenir"/>
              </a:rPr>
              <a:t>, Folder Owner, None)</a:t>
            </a:r>
          </a:p>
          <a:p>
            <a:pPr>
              <a:spcAft>
                <a:spcPts val="600"/>
              </a:spcAft>
            </a:pPr>
            <a:r>
              <a:rPr sz="1100" b="0" u="none" dirty="0">
                <a:latin typeface="Avenir"/>
              </a:rPr>
              <a:t>2. When the Value is True or Folder Full (depending on Option A or B) for this feature in Settings/Configuration/User </a:t>
            </a:r>
            <a:r>
              <a:rPr sz="1100" b="0" u="none" dirty="0" err="1">
                <a:latin typeface="Avenir"/>
              </a:rPr>
              <a:t>Types&amp;Roles</a:t>
            </a:r>
            <a:r>
              <a:rPr sz="1100" b="0" u="none" dirty="0">
                <a:latin typeface="Avenir"/>
              </a:rPr>
              <a:t>/Power User - then any new folder created by a Folder Editor will result in the permission promotion/escalation of the newly created folder for the folder editor who created the folder to Folder Full.</a:t>
            </a:r>
          </a:p>
          <a:p>
            <a:pPr>
              <a:spcAft>
                <a:spcPts val="600"/>
              </a:spcAft>
            </a:pPr>
            <a:r>
              <a:rPr sz="1100" b="0" u="none" dirty="0">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sz="quarter" idx="10"/>
          </p:nvPr>
        </p:nvSpPr>
        <p:spPr/>
        <p:txBody>
          <a:bodyPr/>
          <a:lstStyle/>
          <a:p>
            <a:r>
              <a:rPr dirty="0"/>
              <a:t> </a:t>
            </a:r>
          </a:p>
        </p:txBody>
      </p:sp>
      <p:sp>
        <p:nvSpPr>
          <p:cNvPr id="5" name="Text Placeholder 4"/>
          <p:cNvSpPr>
            <a:spLocks noGrp="1"/>
          </p:cNvSpPr>
          <p:nvPr>
            <p:ph type="body" sz="quarter" idx="11"/>
          </p:nvPr>
        </p:nvSpPr>
        <p:spPr/>
        <p:txBody>
          <a:bodyPr/>
          <a:lstStyle/>
          <a:p>
            <a:r>
              <a:rPr sz="1100" dirty="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CFS-63434</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External Link Auto-Remediation (Milestone 3)</a:t>
            </a:r>
          </a:p>
        </p:txBody>
      </p:sp>
      <p:sp>
        <p:nvSpPr>
          <p:cNvPr id="3" name="Content Placeholder 2"/>
          <p:cNvSpPr>
            <a:spLocks noGrp="1"/>
          </p:cNvSpPr>
          <p:nvPr>
            <p:ph sz="half" idx="1"/>
          </p:nvPr>
        </p:nvSpPr>
        <p:spPr/>
        <p:txBody>
          <a:bodyPr/>
          <a:lstStyle/>
          <a:p>
            <a:pPr>
              <a:spcAft>
                <a:spcPts val="600"/>
              </a:spcAft>
            </a:pPr>
            <a:r>
              <a:rPr sz="1100" b="0" u="none">
                <a:latin typeface="Avenir"/>
              </a:rPr>
              <a:t>PLACEHOLDER</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DEL-44739</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CMMC Compliance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sz="half" idx="1"/>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TRB-8299</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1 (Control Number, Control Family, and Control Text)</a:t>
            </a:r>
          </a:p>
          <a:p>
            <a:pPr>
              <a:spcAft>
                <a:spcPts val="400"/>
              </a:spcAft>
            </a:pPr>
            <a:r>
              <a:t>• Mapping CMMC Level 1 controls to Egnyte capabilities</a:t>
            </a:r>
          </a:p>
          <a:p>
            <a:pPr>
              <a:spcAft>
                <a:spcPts val="400"/>
              </a:spcAft>
            </a:pPr>
            <a:r>
              <a:t>• Collecting evidence for CMMC Level 1 controls</a:t>
            </a:r>
          </a:p>
          <a:p>
            <a:pPr>
              <a:spcAft>
                <a:spcPts val="400"/>
              </a:spcAft>
            </a:pPr>
            <a:r>
              <a:t>• Integration into Trust Center landing page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DEL-43244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640191"/>
            <a:ext cx="3873500" cy="166775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2 (Control Number, Control Family, and Control Text)</a:t>
            </a:r>
          </a:p>
          <a:p>
            <a:pPr>
              <a:spcAft>
                <a:spcPts val="400"/>
              </a:spcAft>
            </a:pPr>
            <a:r>
              <a:t>• Mapping CMMC Level 2 controls to Egnyte capabilities</a:t>
            </a:r>
          </a:p>
          <a:p>
            <a:pPr>
              <a:spcAft>
                <a:spcPts val="400"/>
              </a:spcAft>
            </a:pPr>
            <a:r>
              <a:t>• Collecting evidence for CMMC Level 2 controls</a:t>
            </a:r>
          </a:p>
          <a:p>
            <a:pPr>
              <a:spcAft>
                <a:spcPts val="400"/>
              </a:spcAft>
            </a:pPr>
            <a:r>
              <a:t>• Integration into Trust Center landing page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DEL-44555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86300"/>
            <a:ext cx="3873500" cy="277553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sz="half" idx="1"/>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sz="half" idx="1"/>
          </p:nvPr>
        </p:nvSpPr>
        <p:spPr/>
        <p:txBody>
          <a:bodyPr/>
          <a:lstStyle/>
          <a:p>
            <a:pPr>
              <a:spcAft>
                <a:spcPts val="600"/>
              </a:spcAft>
            </a:pPr>
            <a:r>
              <a:rPr sz="1100" b="0" u="none">
                <a:latin typeface="Avenir"/>
              </a:rPr>
              <a:t>Build a direct integration between Egnyte and Autodesk Construction Cloud (ACC) allowing users to sync files 2-way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hlinkClick r:id="rId5"/>
              </a:rPr>
              <a:t>DEL-40646</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p>
          <a:p>
            <a:pPr>
              <a:spcAft>
                <a:spcPts val="600"/>
              </a:spcAft>
            </a:pPr>
            <a:r>
              <a:rPr sz="1100" b="0" u="none">
                <a:latin typeface="Avenir"/>
              </a:rPr>
              <a:t>The trial registration pages must be updated to support Gen 4 plans (Starter, Essentials, Elite). Without this, we can’t launch them as the default on the website or enable free trials.</a:t>
            </a:r>
          </a:p>
          <a:p>
            <a:pPr>
              <a:spcAft>
                <a:spcPts val="600"/>
              </a:spcAft>
            </a:pPr>
            <a:r>
              <a:rPr sz="1100" b="1" u="none">
                <a:latin typeface="Avenir"/>
              </a:rPr>
              <a:t>User Story:</a:t>
            </a:r>
          </a:p>
          <a:p>
            <a:pPr>
              <a:spcAft>
                <a:spcPts val="600"/>
              </a:spcAft>
            </a:pPr>
            <a:r>
              <a:rPr sz="1100" b="0" u="none">
                <a:latin typeface="Avenir"/>
              </a:rPr>
              <a:t>As a prospect, I want a straightforward and easy way to start a free trial so I can evaluate the features and benefits of Egnyte’s new plans.</a:t>
            </a:r>
          </a:p>
          <a:p>
            <a:pPr>
              <a:spcAft>
                <a:spcPts val="600"/>
              </a:spcAft>
            </a:pPr>
            <a:r>
              <a:rPr sz="1100" b="1" u="none">
                <a:latin typeface="Avenir"/>
              </a:rPr>
              <a:t>Description:</a:t>
            </a:r>
          </a:p>
          <a:p>
            <a:pPr>
              <a:spcAft>
                <a:spcPts val="600"/>
              </a:spcAft>
            </a:pPr>
            <a:r>
              <a:rPr sz="1100" b="0" u="none">
                <a:latin typeface="Avenir"/>
              </a:rPr>
              <a:t>Update the registration pages with the latest features and trial inclusions to provide prospects with a seamless experience and make it easier to convert them into paying customers.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APPS-12215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879832" y="726519"/>
            <a:ext cx="3397535" cy="34951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sz="half" idx="1"/>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GR-562</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413430"/>
            <a:ext cx="3873500" cy="212127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[PLG] NGP Trial Onboarding Integrations Enablement (Milestone 2.5)</a:t>
            </a:r>
          </a:p>
        </p:txBody>
      </p:sp>
      <p:sp>
        <p:nvSpPr>
          <p:cNvPr id="3" name="Content Placeholder 2"/>
          <p:cNvSpPr>
            <a:spLocks noGrp="1"/>
          </p:cNvSpPr>
          <p:nvPr>
            <p:ph sz="half" idx="1"/>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spcAft>
                <a:spcPts val="400"/>
              </a:spcAft>
            </a:pPr>
            <a:r>
              <a:t>• We know that domains with 3 or more Integrations are much stickier.</a:t>
            </a:r>
          </a:p>
          <a:p>
            <a:pPr>
              <a:spcAft>
                <a:spcPts val="400"/>
              </a:spcAft>
            </a:pPr>
            <a:r>
              <a:t>• As part of the Onboarding experience, we are adding a question to the Admin Survey to determine what type of productivity tools they use. We will automatically enable the appropriate integrations (Google, MS, Slack)</a:t>
            </a:r>
          </a:p>
          <a:p>
            <a:pPr>
              <a:spcAft>
                <a:spcPts val="400"/>
              </a:spcAft>
            </a:pPr>
            <a:r>
              <a:t>• We will automatically enable other Integrations from the Egnyte App Store, based on the industry specified. Many integrations can't be enabled without input from the customer, so we will only enable a handful for each.</a:t>
            </a:r>
          </a:p>
          <a:p>
            <a:pPr>
              <a:spcAft>
                <a:spcPts val="400"/>
              </a:spcAft>
            </a:pPr>
            <a:r>
              <a:t>• Starting with the 5 industries called out in the App Store, we want to include these integrations if users select any of the following:</a:t>
            </a:r>
          </a:p>
          <a:p>
            <a:pPr>
              <a:spcAft>
                <a:spcPts val="600"/>
              </a:spcAft>
            </a:pPr>
            <a:r>
              <a:rPr sz="1100" b="0" u="none">
                <a:latin typeface="Avenir"/>
              </a:rPr>
              <a:t>PINT team has completed an API for the App Store that will be used for this initiative.[</a:t>
            </a:r>
            <a:r>
              <a:rPr sz="1100" b="0" u="sng">
                <a:latin typeface="Avenir"/>
                <a:hlinkClick r:id="rId3"/>
              </a:rPr>
              <a:t>https://egnyte.atlassian.net/wiki/spaces/PINT/pages/1166082078/App+Store+Configuration+API+for+Egnyte+Platform</a:t>
            </a:r>
            <a:r>
              <a:rPr sz="1100" b="0" u="none">
                <a:latin typeface="Avenir"/>
              </a:rPr>
              <a: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dirty="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hlinkClick r:id="rId5"/>
              </a:rPr>
              <a:t>GR-591</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6"/>
          <a:stretch>
            <a:fillRect/>
          </a:stretch>
        </p:blipFill>
        <p:spPr>
          <a:xfrm>
            <a:off x="4641850" y="1122575"/>
            <a:ext cx="3873500" cy="270298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[PLG] NGP Trial Onboarding Refinements (Milestone 3)</a:t>
            </a:r>
          </a:p>
        </p:txBody>
      </p:sp>
      <p:sp>
        <p:nvSpPr>
          <p:cNvPr id="3" name="Content Placeholder 2"/>
          <p:cNvSpPr>
            <a:spLocks noGrp="1"/>
          </p:cNvSpPr>
          <p:nvPr>
            <p:ph sz="half" idx="1"/>
          </p:nvPr>
        </p:nvSpPr>
        <p:spPr/>
        <p:txBody>
          <a:bodyPr/>
          <a:lstStyle/>
          <a:p>
            <a:pPr>
              <a:spcAft>
                <a:spcPts val="600"/>
              </a:spcAft>
            </a:pPr>
            <a:r>
              <a:rPr sz="1100" b="0" u="none" dirty="0">
                <a:latin typeface="Avenir"/>
              </a:rPr>
              <a:t>Includes a variety of refinements to the NGP Trial Onboarding experience.</a:t>
            </a:r>
          </a:p>
          <a:p>
            <a:pPr>
              <a:spcAft>
                <a:spcPts val="400"/>
              </a:spcAft>
            </a:pPr>
            <a:r>
              <a:rPr dirty="0"/>
              <a:t>• Various minor UI bug fixes, tooltips and alignment issues.</a:t>
            </a:r>
          </a:p>
          <a:p>
            <a:pPr>
              <a:spcAft>
                <a:spcPts val="400"/>
              </a:spcAft>
            </a:pPr>
            <a:r>
              <a:rPr dirty="0"/>
              <a:t>• Consolidating the first 2-3 steps</a:t>
            </a:r>
          </a:p>
          <a:p>
            <a:pPr>
              <a:spcAft>
                <a:spcPts val="400"/>
              </a:spcAft>
            </a:pPr>
            <a:r>
              <a:rPr dirty="0"/>
              <a:t>• Automatically creating a SU in Teams/Starter so we can re-introduce the "Share Folder" step</a:t>
            </a:r>
          </a:p>
          <a:p>
            <a:pPr>
              <a:spcAft>
                <a:spcPts val="400"/>
              </a:spcAft>
            </a:pPr>
            <a:r>
              <a:rPr dirty="0"/>
              <a:t>• Consolidating "Try Desktop App and Mobile App"</a:t>
            </a:r>
          </a:p>
          <a:p>
            <a:pPr>
              <a:spcAft>
                <a:spcPts val="400"/>
              </a:spcAft>
            </a:pPr>
            <a:r>
              <a:rPr dirty="0"/>
              <a:t>• Animations for the Gamification Rewards</a:t>
            </a:r>
          </a:p>
          <a:p>
            <a:pPr>
              <a:spcAft>
                <a:spcPts val="400"/>
              </a:spcAft>
            </a:pPr>
            <a:r>
              <a:rPr dirty="0"/>
              <a:t>• Unlocking file/folder templates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CFS-66581</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sz="half" idx="1"/>
          </p:nvPr>
        </p:nvSpPr>
        <p:spPr>
          <a:xfrm>
            <a:off x="628649" y="717491"/>
            <a:ext cx="7886699" cy="3504526"/>
          </a:xfrm>
        </p:spPr>
        <p:txBody>
          <a:bodyPr/>
          <a:lstStyle/>
          <a:p>
            <a:pPr>
              <a:spcAft>
                <a:spcPts val="600"/>
              </a:spcAft>
            </a:pPr>
            <a:r>
              <a:rPr sz="1100" b="0" u="none" dirty="0">
                <a:latin typeface="Avenir"/>
              </a:rPr>
              <a:t>This project involves introducing </a:t>
            </a:r>
            <a:r>
              <a:rPr sz="1100" b="0" u="none" dirty="0" err="1">
                <a:latin typeface="Avenir"/>
              </a:rPr>
              <a:t>UI+visual</a:t>
            </a:r>
            <a:r>
              <a:rPr sz="1100" b="0" u="none" dirty="0">
                <a:latin typeface="Avenir"/>
              </a:rPr>
              <a:t> design changes to the platform (all apps) towards distinguishing Next Gen 4 Plans from the previous ones. These changes are deemed necessary to coincide with the release of NGP4, hence the high priority.</a:t>
            </a:r>
          </a:p>
          <a:p>
            <a:pPr>
              <a:spcAft>
                <a:spcPts val="600"/>
              </a:spcAft>
            </a:pPr>
            <a:r>
              <a:rPr sz="1100" b="0" u="none" dirty="0">
                <a:latin typeface="Avenir"/>
              </a:rPr>
              <a:t>Details can be found attached to this Epic -</a:t>
            </a:r>
            <a:r>
              <a:rPr sz="1100" b="0" u="sng" dirty="0">
                <a:latin typeface="Avenir"/>
                <a:hlinkClick r:id="rId2"/>
              </a:rPr>
              <a:t>https://jira.egnyte-it.com/browse/UX-3393</a:t>
            </a:r>
          </a:p>
          <a:p>
            <a:pPr>
              <a:spcAft>
                <a:spcPts val="600"/>
              </a:spcAft>
            </a:pPr>
            <a:r>
              <a:rPr sz="1100" b="1" u="none" dirty="0">
                <a:latin typeface="Avenir"/>
              </a:rPr>
              <a:t>Phase 1 includes:</a:t>
            </a:r>
          </a:p>
          <a:p>
            <a:pPr>
              <a:spcAft>
                <a:spcPts val="400"/>
              </a:spcAft>
            </a:pPr>
            <a:r>
              <a:rPr dirty="0"/>
              <a:t>• Comprehensive styling, content, and UI updates to the top/header bar (CFS)</a:t>
            </a:r>
          </a:p>
          <a:p>
            <a:pPr>
              <a:spcAft>
                <a:spcPts val="400"/>
              </a:spcAft>
            </a:pPr>
            <a:r>
              <a:rPr dirty="0"/>
              <a:t>• Updates to the main (left) navigation styling (CFS)</a:t>
            </a:r>
          </a:p>
          <a:p>
            <a:pPr>
              <a:spcAft>
                <a:spcPts val="400"/>
              </a:spcAft>
            </a:pPr>
            <a:r>
              <a:rPr dirty="0"/>
              <a:t>• Introducing brand-new styling to menu buttons (CFS)</a:t>
            </a:r>
          </a:p>
          <a:p>
            <a:pPr>
              <a:spcAft>
                <a:spcPts val="400"/>
              </a:spcAft>
            </a:pPr>
            <a:r>
              <a:rPr dirty="0"/>
              <a:t>• Comprehensive overhaul of the right-drawer menu bar, including brand-new colored icons (CFS)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CFS-65726</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sz="half" idx="1"/>
          </p:nvPr>
        </p:nvSpPr>
        <p:spPr>
          <a:xfrm>
            <a:off x="628650" y="717491"/>
            <a:ext cx="7886700" cy="3504526"/>
          </a:xfrm>
        </p:spPr>
        <p:txBody>
          <a:bodyPr/>
          <a:lstStyle/>
          <a:p>
            <a:pPr>
              <a:spcAft>
                <a:spcPts val="600"/>
              </a:spcAft>
            </a:pPr>
            <a:r>
              <a:rPr sz="1100" b="0" u="none" dirty="0">
                <a:latin typeface="Avenir"/>
              </a:rPr>
              <a:t>This project involves introducing </a:t>
            </a:r>
            <a:r>
              <a:rPr sz="1100" b="0" u="none" dirty="0" err="1">
                <a:latin typeface="Avenir"/>
              </a:rPr>
              <a:t>UI+visual</a:t>
            </a:r>
            <a:r>
              <a:rPr sz="1100" b="0" u="none" dirty="0">
                <a:latin typeface="Avenir"/>
              </a:rPr>
              <a:t> design changes to the platform (all apps) towards distinguishing Next Gen 4 Plans from the previous ones. These changes are deemed necessary to coincide with the release of NGP4, hence the high priority.</a:t>
            </a:r>
          </a:p>
          <a:p>
            <a:pPr>
              <a:spcAft>
                <a:spcPts val="600"/>
              </a:spcAft>
            </a:pPr>
            <a:r>
              <a:rPr sz="1100" b="0" u="none" dirty="0">
                <a:latin typeface="Avenir"/>
              </a:rPr>
              <a:t>Details can be found attached to this Epic -</a:t>
            </a:r>
            <a:r>
              <a:rPr sz="1100" b="0" u="sng" dirty="0">
                <a:latin typeface="Avenir"/>
                <a:hlinkClick r:id="rId2"/>
              </a:rPr>
              <a:t>https://jira.egnyte-it.com/browse/UX-3393</a:t>
            </a:r>
          </a:p>
          <a:p>
            <a:pPr>
              <a:spcAft>
                <a:spcPts val="600"/>
              </a:spcAft>
            </a:pPr>
            <a:r>
              <a:rPr sz="1100" b="1" u="none" dirty="0">
                <a:latin typeface="Avenir"/>
              </a:rPr>
              <a:t>Phase 2 includes:</a:t>
            </a:r>
          </a:p>
          <a:p>
            <a:pPr>
              <a:spcAft>
                <a:spcPts val="400"/>
              </a:spcAft>
            </a:pPr>
            <a:r>
              <a:rPr dirty="0"/>
              <a:t>• Comprehensive styling, content, and UI updates to the top/header bar (S&amp;G)</a:t>
            </a:r>
          </a:p>
          <a:p>
            <a:pPr>
              <a:spcAft>
                <a:spcPts val="400"/>
              </a:spcAft>
            </a:pPr>
            <a:r>
              <a:rPr dirty="0"/>
              <a:t>• Updates to the main (left) navigation styling (S&amp;G)</a:t>
            </a:r>
          </a:p>
          <a:p>
            <a:pPr>
              <a:spcAft>
                <a:spcPts val="400"/>
              </a:spcAft>
            </a:pPr>
            <a:r>
              <a:rPr dirty="0"/>
              <a:t>• Introducing brand-new styling to menu buttons (S&amp;G)</a:t>
            </a:r>
          </a:p>
          <a:p>
            <a:pPr>
              <a:spcAft>
                <a:spcPts val="400"/>
              </a:spcAft>
            </a:pPr>
            <a:r>
              <a:rPr dirty="0"/>
              <a:t>• Introducing the right-drawer side panel to the UI in S&amp;G. This is also needed for delivering contextual AI + Recommendation Engine capabilities in S&amp;G.</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CFS-67266</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sz="half" idx="1"/>
          </p:nvPr>
        </p:nvSpPr>
        <p:spPr>
          <a:xfrm>
            <a:off x="628650" y="717491"/>
            <a:ext cx="7886700" cy="3504526"/>
          </a:xfrm>
        </p:spPr>
        <p:txBody>
          <a:bodyPr/>
          <a:lstStyle/>
          <a:p>
            <a:pPr>
              <a:spcAft>
                <a:spcPts val="600"/>
              </a:spcAft>
            </a:pPr>
            <a:r>
              <a:rPr sz="1100" b="1" u="none" dirty="0">
                <a:latin typeface="Avenir"/>
              </a:rPr>
              <a:t>Requirements for UI Refresh Alongside the Introduction of the New Generation of </a:t>
            </a:r>
            <a:r>
              <a:rPr sz="1100" b="1" u="none" dirty="0" err="1">
                <a:latin typeface="Avenir"/>
              </a:rPr>
              <a:t>PlansChanges</a:t>
            </a:r>
            <a:r>
              <a:rPr sz="1100" b="1" u="none" dirty="0">
                <a:latin typeface="Avenir"/>
              </a:rPr>
              <a:t> Applicable Only to Users on Domains Switched to the New Plans:</a:t>
            </a:r>
          </a:p>
          <a:p>
            <a:pPr>
              <a:spcAft>
                <a:spcPts val="400"/>
              </a:spcAft>
            </a:pPr>
            <a:r>
              <a:rPr dirty="0"/>
              <a:t>1. Refreshed top bar</a:t>
            </a:r>
          </a:p>
          <a:p>
            <a:pPr>
              <a:spcAft>
                <a:spcPts val="600"/>
              </a:spcAft>
            </a:pPr>
            <a:r>
              <a:rPr sz="1100" b="1" u="none" dirty="0">
                <a:latin typeface="Avenir"/>
              </a:rPr>
              <a:t>Changes Visible to All Plans:</a:t>
            </a:r>
          </a:p>
          <a:p>
            <a:pPr>
              <a:spcAft>
                <a:spcPts val="600"/>
              </a:spcAft>
            </a:pPr>
            <a:r>
              <a:rPr sz="1100" b="0" u="none" dirty="0">
                <a:latin typeface="Avenir"/>
              </a:rPr>
              <a:t>1. Updated styling for the left navigation bar elements: larger icons (20px) and added background color for the active menu item.2. Refreshed button styles to enlarge the size of the icons to 20px3. Add Right Drawer component4. Relocation of Help Center / Egnyte University / Product Updates entry points to the right drawer.</a:t>
            </a:r>
          </a:p>
          <a:p>
            <a:pPr>
              <a:spcAft>
                <a:spcPts val="600"/>
              </a:spcAft>
            </a:pPr>
            <a:r>
              <a:rPr sz="1100" b="0" u="none" dirty="0">
                <a:latin typeface="Avenir"/>
              </a:rPr>
              <a:t>Figma </a:t>
            </a:r>
            <a:r>
              <a:rPr sz="1100" b="0" u="none" dirty="0" err="1">
                <a:latin typeface="Avenir"/>
              </a:rPr>
              <a:t>Designs:</a:t>
            </a:r>
            <a:r>
              <a:rPr sz="1100" b="0" u="sng" dirty="0" err="1">
                <a:latin typeface="Avenir"/>
                <a:hlinkClick r:id="rId3"/>
              </a:rPr>
              <a:t>https</a:t>
            </a:r>
            <a:r>
              <a:rPr sz="1100" b="0" u="sng" dirty="0">
                <a:latin typeface="Avenir"/>
                <a:hlinkClick r:id="rId3"/>
              </a:rPr>
              <a:t>://www.figma.com/design/AXtKz4IExGp3WfTjTZqSrN/Platform---Home-page-redesign-across-verticals?node-id=1726-35543&amp;t=Xw9ungNWCco75ZRd-1</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hlinkClick r:id="rId5"/>
              </a:rPr>
              <a:t>DEL-44118</a:t>
            </a:r>
          </a:p>
        </p:txBody>
      </p:sp>
      <p:sp>
        <p:nvSpPr>
          <p:cNvPr id="7" name="Text Placeholder 6"/>
          <p:cNvSpPr>
            <a:spLocks noGrp="1"/>
          </p:cNvSpPr>
          <p:nvPr>
            <p:ph type="body" sz="quarter" idx="13"/>
          </p:nvPr>
        </p:nvSpPr>
        <p:spPr/>
        <p:txBody>
          <a:bodyPr/>
          <a:lstStyle/>
          <a:p>
            <a:r>
              <a:rPr sz="1100">
                <a:latin typeface="Avenir"/>
                <a:hlinkClick r:id="rId6"/>
              </a:rPr>
              <a:t>Link to requirements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sz="half" idx="1"/>
          </p:nvPr>
        </p:nvSpPr>
        <p:spPr>
          <a:xfrm>
            <a:off x="628649" y="717491"/>
            <a:ext cx="7886699" cy="3504526"/>
          </a:xfrm>
        </p:spPr>
        <p:txBody>
          <a:bodyPr/>
          <a:lstStyle/>
          <a:p>
            <a:pPr>
              <a:spcAft>
                <a:spcPts val="600"/>
              </a:spcAft>
            </a:pPr>
            <a:r>
              <a:rPr sz="1100" b="1" u="none" dirty="0">
                <a:latin typeface="Avenir"/>
              </a:rPr>
              <a:t>Problem Statement</a:t>
            </a:r>
          </a:p>
          <a:p>
            <a:pPr>
              <a:spcAft>
                <a:spcPts val="600"/>
              </a:spcAft>
            </a:pPr>
            <a:r>
              <a:rPr sz="1100" b="0" u="none" dirty="0">
                <a:latin typeface="Avenir"/>
              </a:rPr>
              <a:t>There is no way to mark the document optional within the template. To complete the request, an uploader must add all the documents from the template.</a:t>
            </a:r>
          </a:p>
          <a:p>
            <a:pPr>
              <a:spcAft>
                <a:spcPts val="600"/>
              </a:spcAft>
            </a:pPr>
            <a:r>
              <a:rPr sz="1100" b="1" u="none" dirty="0">
                <a:latin typeface="Avenir"/>
              </a:rPr>
              <a:t>User Story</a:t>
            </a:r>
          </a:p>
          <a:p>
            <a:pPr>
              <a:spcAft>
                <a:spcPts val="600"/>
              </a:spcAft>
            </a:pPr>
            <a:r>
              <a:rPr sz="1100" b="0" u="none" dirty="0">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dirty="0">
                <a:latin typeface="Avenir"/>
              </a:rPr>
              <a:t>Feature Description</a:t>
            </a:r>
          </a:p>
          <a:p>
            <a:pPr>
              <a:spcAft>
                <a:spcPts val="400"/>
              </a:spcAft>
            </a:pPr>
            <a:r>
              <a:rPr dirty="0"/>
              <a:t>• Allow users to mark a document as optional as part of the template.</a:t>
            </a:r>
          </a:p>
          <a:p>
            <a:pPr>
              <a:spcAft>
                <a:spcPts val="400"/>
              </a:spcAft>
            </a:pPr>
            <a:r>
              <a:rPr dirty="0"/>
              <a:t>• The optional document can be skipped by an uploader and all the actions should be recorded in the audit report.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CFS-67185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BIM Preview Enhancements</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r>
              <a:rPr sz="1100" b="0" u="none">
                <a:latin typeface="Avenir"/>
              </a:rPr>
              <a:t>Project owners, field technicians, or estimators are periodically required to review BIM design files and provide feedback to the VDC team. They do not have  AutoCAD or necessary applications to view these files. Our existing BIM preview capabilities address this problem. However, the reviewers lack the advanced capabilities needed to provide relevant feedback.</a:t>
            </a:r>
          </a:p>
          <a:p>
            <a:pPr>
              <a:spcAft>
                <a:spcPts val="600"/>
              </a:spcAft>
            </a:pPr>
            <a:r>
              <a:rPr sz="1100" b="1" u="none">
                <a:latin typeface="Avenir"/>
              </a:rPr>
              <a:t>User Story:</a:t>
            </a:r>
            <a:r>
              <a:rPr sz="1100" b="0" u="none">
                <a:latin typeface="Avenir"/>
              </a:rPr>
              <a:t>As a reviewer of the BIM design models, I want advanced capabilities (zoom in/out, isolate families, isometric views) to properly view a 3D BIM model and provide relevant feedback to the VDC team.</a:t>
            </a:r>
          </a:p>
          <a:p>
            <a:pPr>
              <a:spcAft>
                <a:spcPts val="600"/>
              </a:spcAft>
            </a:pPr>
            <a:r>
              <a:rPr sz="1100" b="1" u="none">
                <a:latin typeface="Avenir"/>
              </a:rPr>
              <a:t>Description:</a:t>
            </a:r>
            <a:r>
              <a:rPr sz="1100" b="0" u="none">
                <a:latin typeface="Avenir"/>
              </a:rPr>
              <a:t>This enhancement improves the usability of the BIM previewer by providing richer capabilities required for annotation.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SRV-2516</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859479"/>
            <a:ext cx="3873500" cy="322918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spcAft>
                <a:spcPts val="400"/>
              </a:spcAft>
            </a:pPr>
            <a:r>
              <a:t>• Provide external user management screen in Workspace Settings that shows external users and allows you to remove them</a:t>
            </a:r>
          </a:p>
          <a:p>
            <a:pPr>
              <a:spcAft>
                <a:spcPts val="400"/>
              </a:spcAft>
            </a:pPr>
            <a:r>
              <a:t>• If a Standard User is removed from a workspace they should be able to access Collaborate (unless they are associated with other Workspaces)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CFS-65920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30051"/>
            <a:ext cx="3873500" cy="2888036"/>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spcAft>
                <a:spcPts val="400"/>
              </a:spcAft>
            </a:pPr>
            <a:r>
              <a:t>• Automatically extract key fields from documents submitted via an upload request</a:t>
            </a:r>
          </a:p>
          <a:p>
            <a:pPr>
              <a:spcAft>
                <a:spcPts val="400"/>
              </a:spcAft>
            </a:pPr>
            <a:r>
              <a:t>• Keep data encrypted at rest as it may be sensitive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CFS-67495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841786"/>
            <a:ext cx="3873500" cy="326456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spcAft>
                <a:spcPts val="400"/>
              </a:spcAft>
            </a:pPr>
            <a:r>
              <a:t>• Add new action to workspace settings to delete the workspace</a:t>
            </a:r>
          </a:p>
          <a:p>
            <a:pPr>
              <a:spcAft>
                <a:spcPts val="400"/>
              </a:spcAft>
            </a:pPr>
            <a:r>
              <a:t>• Provide options to delete the folder and to remove external access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CFS-63196</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509203"/>
            <a:ext cx="3873500" cy="192973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CFS-66567</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pic>
        <p:nvPicPr>
          <p:cNvPr id="8" name="Picture 7" descr="image.png"/>
          <p:cNvPicPr>
            <a:picLocks noChangeAspect="1"/>
          </p:cNvPicPr>
          <p:nvPr/>
        </p:nvPicPr>
        <p:blipFill>
          <a:blip r:embed="rId4"/>
          <a:stretch>
            <a:fillRect/>
          </a:stretch>
        </p:blipFill>
        <p:spPr>
          <a:xfrm>
            <a:off x="4641850" y="846295"/>
            <a:ext cx="3873500" cy="325554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spcAft>
                <a:spcPts val="400"/>
              </a:spcAft>
            </a:pPr>
            <a:r>
              <a:t>• Introduce animated loaders and display helpful loading text during AI response generation in Copilot and Knowledge Base.</a:t>
            </a:r>
          </a:p>
          <a:p>
            <a:pPr>
              <a:spcAft>
                <a:spcPts val="400"/>
              </a:spcAft>
            </a:pPr>
            <a:r>
              <a:t>• Loaders update state every 2 seconds until streaming begins.</a:t>
            </a:r>
          </a:p>
          <a:p>
            <a:pPr>
              <a:spcAft>
                <a:spcPts val="400"/>
              </a:spcAft>
            </a:pPr>
            <a: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CFS-67395</a:t>
            </a:r>
          </a:p>
        </p:txBody>
      </p:sp>
      <p:sp>
        <p:nvSpPr>
          <p:cNvPr id="7" name="Text Placeholder 6"/>
          <p:cNvSpPr>
            <a:spLocks noGrp="1"/>
          </p:cNvSpPr>
          <p:nvPr>
            <p:ph type="body" sz="quarter" idx="13"/>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6"/>
          <a:stretch>
            <a:fillRect/>
          </a:stretch>
        </p:blipFill>
        <p:spPr>
          <a:xfrm>
            <a:off x="4641850" y="1272006"/>
            <a:ext cx="3873500" cy="240412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Co-pilot - Phase 1 - Helpdesk &amp; Blogs</a:t>
            </a:r>
          </a:p>
        </p:txBody>
      </p:sp>
      <p:sp>
        <p:nvSpPr>
          <p:cNvPr id="3" name="Content Placeholder 2"/>
          <p:cNvSpPr>
            <a:spLocks noGrp="1"/>
          </p:cNvSpPr>
          <p:nvPr>
            <p:ph sz="half" idx="1"/>
          </p:nvPr>
        </p:nvSpPr>
        <p:spPr>
          <a:xfrm>
            <a:off x="628649" y="717491"/>
            <a:ext cx="7886700" cy="3504526"/>
          </a:xfrm>
        </p:spPr>
        <p:txBody>
          <a:bodyPr/>
          <a:lstStyle/>
          <a:p>
            <a:pPr>
              <a:spcAft>
                <a:spcPts val="600"/>
              </a:spcAft>
            </a:pPr>
            <a:r>
              <a:rPr sz="1100" b="0" u="none" dirty="0">
                <a:latin typeface="Avenir"/>
              </a:rPr>
              <a:t>This would basically be scanning through Helpdesk and Blogs to answer </a:t>
            </a:r>
            <a:r>
              <a:rPr sz="1100" b="0" u="none" dirty="0" err="1">
                <a:latin typeface="Avenir"/>
              </a:rPr>
              <a:t>secuitry</a:t>
            </a:r>
            <a:r>
              <a:rPr sz="1100" b="0" u="none" dirty="0">
                <a:latin typeface="Avenir"/>
              </a:rPr>
              <a:t> specific questions. Currently the helpdesk built on CFS is defunct (legacy tech). Team is trying to user vertex ai to tune for better results.</a:t>
            </a:r>
          </a:p>
          <a:p>
            <a:pPr>
              <a:spcAft>
                <a:spcPts val="600"/>
              </a:spcAft>
            </a:pPr>
            <a:r>
              <a:rPr sz="1100" b="0" u="none" dirty="0">
                <a:latin typeface="Avenir"/>
              </a:rPr>
              <a:t>This also introduces the Co-pilot UX into S&amp;G as an entry point.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DEL-44757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Sensitive Content Skill</a:t>
            </a:r>
          </a:p>
        </p:txBody>
      </p:sp>
      <p:sp>
        <p:nvSpPr>
          <p:cNvPr id="3" name="Content Placeholder 2"/>
          <p:cNvSpPr>
            <a:spLocks noGrp="1"/>
          </p:cNvSpPr>
          <p:nvPr>
            <p:ph sz="half" idx="1"/>
          </p:nvPr>
        </p:nvSpPr>
        <p:spPr>
          <a:xfrm>
            <a:off x="628650" y="717491"/>
            <a:ext cx="7973184" cy="3504526"/>
          </a:xfrm>
        </p:spPr>
        <p:txBody>
          <a:bodyPr/>
          <a:lstStyle/>
          <a:p>
            <a:pPr>
              <a:spcAft>
                <a:spcPts val="600"/>
              </a:spcAft>
            </a:pPr>
            <a:r>
              <a:rPr sz="1100" b="0" u="none" dirty="0">
                <a:latin typeface="Avenir"/>
              </a:rPr>
              <a:t>Followed by CLM, we want the users to now be able to query Sensitive Content details at the folder level. More details specific concerning the extent of results that can be extracted is documented in the linked ticket.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DEL-44323</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Distinguish MSP partners as managed by Pax8 Distributor</a:t>
            </a:r>
          </a:p>
          <a:p>
            <a:pPr>
              <a:spcAft>
                <a:spcPts val="400"/>
              </a:spcAft>
            </a:pPr>
            <a:r>
              <a:t>• Allow Egnyte internal staff users to manage such MSPs in the Reseller dashboard</a:t>
            </a:r>
          </a:p>
          <a:p>
            <a:pPr>
              <a:spcAft>
                <a:spcPts val="400"/>
              </a:spcAft>
            </a:pPr>
            <a:r>
              <a:t>• Simplify onboarding and approval process (plan category, Pax8 planset, no CC required)</a:t>
            </a:r>
          </a:p>
          <a:p>
            <a:pPr>
              <a:spcAft>
                <a:spcPts val="400"/>
              </a:spcAft>
            </a:pPr>
            <a:r>
              <a:t>• Exclude such partners from financial processes (payments, invoicing)</a:t>
            </a:r>
          </a:p>
          <a:p>
            <a:pPr>
              <a:spcAft>
                <a:spcPts val="400"/>
              </a:spcAft>
            </a:pPr>
            <a:r>
              <a:t>• Adjust existing MSP Reseller dashboard for such partners allowing them only to:</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APPS-12865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483642"/>
            <a:ext cx="3873500" cy="198085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Distribution model - automatic deployments - part 1</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Pax8 through SFDC. SFDC will be the recipient of requests sent from Pax8 and will be a dispatch system to provide deployment requests and data to downstream systems.</a:t>
            </a:r>
          </a:p>
          <a:p>
            <a:pPr>
              <a:spcAft>
                <a:spcPts val="600"/>
              </a:spcAft>
            </a:pPr>
            <a:r>
              <a:rPr sz="1100" b="0" u="none">
                <a:latin typeface="Avenir"/>
              </a:rPr>
              <a:t>Reseller and Billing apps need to be prepared to respond to such requests and act accordingly automatically.</a:t>
            </a:r>
          </a:p>
          <a:p>
            <a:pPr>
              <a:spcAft>
                <a:spcPts val="600"/>
              </a:spcAft>
            </a:pPr>
            <a:r>
              <a:rPr sz="1100" b="1" u="none">
                <a:latin typeface="Avenir"/>
              </a:rPr>
              <a:t>User Story</a:t>
            </a:r>
          </a:p>
          <a:p>
            <a:pPr>
              <a:spcAft>
                <a:spcPts val="600"/>
              </a:spcAft>
            </a:pPr>
            <a:r>
              <a:rPr sz="1100" b="0" u="none">
                <a:latin typeface="Avenir"/>
              </a:rPr>
              <a:t>As Egnyte Internal system I need to provide automated deployment of Egnyte products for Pax8 Managed MSPs so that deployment requests can be done without manual support from the Finance Team.</a:t>
            </a:r>
          </a:p>
          <a:p>
            <a:pPr>
              <a:spcAft>
                <a:spcPts val="600"/>
              </a:spcAft>
            </a:pPr>
            <a:r>
              <a:rPr sz="1100" b="1" u="none">
                <a:latin typeface="Avenir"/>
              </a:rPr>
              <a:t>Feature Description</a:t>
            </a:r>
          </a:p>
          <a:p>
            <a:pPr>
              <a:spcAft>
                <a:spcPts val="400"/>
              </a:spcAft>
            </a:pPr>
            <a:r>
              <a:t>• Provide automated deployment for first part of transactions requested from SFDC:</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APPS-12970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349256"/>
            <a:ext cx="3873500" cy="224962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sz="half" idx="1"/>
          </p:nvPr>
        </p:nvSpPr>
        <p:spPr/>
        <p:txBody>
          <a:bodyPr/>
          <a:lstStyle/>
          <a:p>
            <a:pPr>
              <a:spcAft>
                <a:spcPts val="600"/>
              </a:spcAft>
            </a:pPr>
            <a:r>
              <a:rPr sz="1100" b="1" u="none" dirty="0">
                <a:latin typeface="Avenir"/>
              </a:rPr>
              <a:t>Problem Statement</a:t>
            </a:r>
          </a:p>
          <a:p>
            <a:pPr>
              <a:spcAft>
                <a:spcPts val="600"/>
              </a:spcAft>
            </a:pPr>
            <a:r>
              <a:rPr sz="1100" b="0" u="none" dirty="0">
                <a:latin typeface="Avenir"/>
              </a:rPr>
              <a:t>Document-based workflows often rely on manual review to extract insights, which slows down operations and introduces inconsistency across teams. There's a growing need to scale knowledge extraction without adding headcount.</a:t>
            </a:r>
          </a:p>
          <a:p>
            <a:pPr>
              <a:spcAft>
                <a:spcPts val="600"/>
              </a:spcAft>
            </a:pPr>
            <a:r>
              <a:rPr sz="1100" b="1" u="none" dirty="0">
                <a:latin typeface="Avenir"/>
              </a:rPr>
              <a:t>User Story</a:t>
            </a:r>
          </a:p>
          <a:p>
            <a:pPr>
              <a:spcAft>
                <a:spcPts val="600"/>
              </a:spcAft>
            </a:pPr>
            <a:r>
              <a:rPr sz="1100" b="0" u="none" dirty="0">
                <a:latin typeface="Avenir"/>
              </a:rPr>
              <a:t>As an Egnyte user managing content workflows, I want to automatically execute customer-provided GenAI prompts within documents, so that I can generate structured metadata, comments, or insights without manual effort.</a:t>
            </a:r>
          </a:p>
          <a:p>
            <a:pPr>
              <a:spcAft>
                <a:spcPts val="600"/>
              </a:spcAft>
            </a:pPr>
            <a:r>
              <a:rPr sz="1100" b="1" u="none" dirty="0">
                <a:latin typeface="Avenir"/>
              </a:rPr>
              <a:t>Feature Description</a:t>
            </a:r>
          </a:p>
          <a:p>
            <a:pPr>
              <a:spcAft>
                <a:spcPts val="400"/>
              </a:spcAft>
            </a:pPr>
            <a:r>
              <a:rPr dirty="0"/>
              <a:t>• Integrate GenAI into document workflows to extract structured outputs (e.g., metadata, workflow comments)</a:t>
            </a:r>
          </a:p>
          <a:p>
            <a:pPr>
              <a:spcAft>
                <a:spcPts val="400"/>
              </a:spcAft>
            </a:pPr>
            <a:r>
              <a:rPr dirty="0"/>
              <a:t>• Support flexible prompt injection from users or templates for targeted insight generation</a:t>
            </a:r>
          </a:p>
          <a:p>
            <a:pPr>
              <a:spcAft>
                <a:spcPts val="400"/>
              </a:spcAft>
            </a:pPr>
            <a:r>
              <a:rPr dirty="0"/>
              <a:t>• Reduce time to insight and improve consistency across teams handling unstructured content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CFS-66199</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Deep Research Agent (Bryce)</a:t>
            </a:r>
          </a:p>
        </p:txBody>
      </p:sp>
      <p:sp>
        <p:nvSpPr>
          <p:cNvPr id="3" name="Content Placeholder 2"/>
          <p:cNvSpPr>
            <a:spLocks noGrp="1"/>
          </p:cNvSpPr>
          <p:nvPr>
            <p:ph sz="half" idx="1"/>
          </p:nvPr>
        </p:nvSpPr>
        <p:spPr/>
        <p:txBody>
          <a:bodyPr/>
          <a:lstStyle/>
          <a:p>
            <a:pPr>
              <a:spcAft>
                <a:spcPts val="600"/>
              </a:spcAft>
            </a:pPr>
            <a:r>
              <a:rPr sz="1050" b="1" u="none" dirty="0">
                <a:latin typeface="Avenir"/>
              </a:rPr>
              <a:t>Problem Statement</a:t>
            </a:r>
          </a:p>
          <a:p>
            <a:pPr>
              <a:spcAft>
                <a:spcPts val="600"/>
              </a:spcAft>
            </a:pPr>
            <a:r>
              <a:rPr sz="1050" b="0" u="none" dirty="0">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050" b="1" u="none" dirty="0">
                <a:latin typeface="Avenir"/>
              </a:rPr>
              <a:t>User Story</a:t>
            </a:r>
          </a:p>
          <a:p>
            <a:pPr>
              <a:spcAft>
                <a:spcPts val="600"/>
              </a:spcAft>
            </a:pPr>
            <a:r>
              <a:rPr sz="1050" b="0" u="none" dirty="0">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050" b="1" u="none" dirty="0">
                <a:latin typeface="Avenir"/>
              </a:rPr>
              <a:t>Value Statement</a:t>
            </a:r>
          </a:p>
          <a:p>
            <a:pPr>
              <a:spcAft>
                <a:spcPts val="400"/>
              </a:spcAft>
            </a:pPr>
            <a:r>
              <a:rPr sz="1050" dirty="0"/>
              <a:t>• Time Savings: Automates the labor-intensive process of sifting through historical data, drastically reducing the time spent on research from months to mere days or hours.</a:t>
            </a:r>
          </a:p>
          <a:p>
            <a:pPr>
              <a:spcAft>
                <a:spcPts val="400"/>
              </a:spcAft>
            </a:pPr>
            <a:r>
              <a:rPr sz="1050" dirty="0"/>
              <a:t>• Increased Productivity: Allows employees to focus on higher-value tasks by automating repetitive research activities.</a:t>
            </a:r>
          </a:p>
          <a:p>
            <a:pPr>
              <a:spcAft>
                <a:spcPts val="400"/>
              </a:spcAft>
            </a:pPr>
            <a:r>
              <a:rPr sz="1050" dirty="0"/>
              <a:t>• Cost Efficiency: Reduces the need for extensive manual labor, resulting in lower operational costs associated with research and analysis.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CFS-67394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186251"/>
            <a:ext cx="3873500" cy="257563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sz="half" idx="1"/>
          </p:nvPr>
        </p:nvSpPr>
        <p:spPr/>
        <p:txBody>
          <a:bodyPr/>
          <a:lstStyle/>
          <a:p>
            <a:pPr>
              <a:spcAft>
                <a:spcPts val="600"/>
              </a:spcAft>
            </a:pPr>
            <a:r>
              <a:rPr sz="1100" b="1" u="none" dirty="0">
                <a:latin typeface="Avenir"/>
              </a:rPr>
              <a:t>Problem Statement</a:t>
            </a:r>
          </a:p>
          <a:p>
            <a:pPr>
              <a:spcAft>
                <a:spcPts val="600"/>
              </a:spcAft>
            </a:pPr>
            <a:r>
              <a:rPr sz="1100" b="0" u="none" dirty="0">
                <a:latin typeface="Avenir"/>
              </a:rPr>
              <a:t>Users frequently receive lists of questions from clients regarding products, services, and compliances, which require significant time and effort to answer. </a:t>
            </a:r>
            <a:endParaRPr lang="en-US" sz="1100" b="0" u="none" dirty="0">
              <a:latin typeface="Avenir"/>
            </a:endParaRPr>
          </a:p>
          <a:p>
            <a:pPr>
              <a:spcAft>
                <a:spcPts val="600"/>
              </a:spcAft>
            </a:pPr>
            <a:r>
              <a:rPr sz="1100" b="1" u="none" dirty="0">
                <a:latin typeface="Avenir"/>
              </a:rPr>
              <a:t>User Story</a:t>
            </a:r>
          </a:p>
          <a:p>
            <a:pPr>
              <a:spcAft>
                <a:spcPts val="600"/>
              </a:spcAft>
            </a:pPr>
            <a:r>
              <a:rPr sz="1100" b="0" u="none" dirty="0">
                <a:latin typeface="Avenir"/>
              </a:rPr>
              <a:t>As a user, I want to submit a list of questions (text, excel, pdf, doc) to a Questionnaire Agent and point it to a collection of documents in Egnyte (files or folders) that contain the answers. </a:t>
            </a:r>
            <a:endParaRPr lang="en-US" sz="1100" b="0" u="none" dirty="0">
              <a:latin typeface="Avenir"/>
            </a:endParaRPr>
          </a:p>
          <a:p>
            <a:pPr>
              <a:spcAft>
                <a:spcPts val="600"/>
              </a:spcAft>
            </a:pPr>
            <a:r>
              <a:rPr sz="1100" b="1" u="none" dirty="0">
                <a:latin typeface="Avenir"/>
              </a:rPr>
              <a:t>Value Statement</a:t>
            </a:r>
          </a:p>
          <a:p>
            <a:pPr>
              <a:spcAft>
                <a:spcPts val="400"/>
              </a:spcAft>
            </a:pPr>
            <a:r>
              <a:rPr dirty="0"/>
              <a:t>• Time Efficiency: Automates the process of finding answers to repetitive questions, significantly reducing the time spent on each information request.</a:t>
            </a:r>
          </a:p>
          <a:p>
            <a:pPr>
              <a:spcAft>
                <a:spcPts val="400"/>
              </a:spcAft>
            </a:pPr>
            <a:r>
              <a:rPr dirty="0"/>
              <a:t>• Enhanced Productivity: Allows users to focus on higher-value tasks by freeing them from the repetitive chore of answering similar questions.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CFS-67393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263600"/>
            <a:ext cx="3873500" cy="2420937"/>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spcAft>
                <a:spcPts val="400"/>
              </a:spcAft>
            </a:pPr>
            <a:r>
              <a:t>• Faster Onboarding: New users can quickly get started with minimal setup time, which reduces the learning curve and speeds up adoption.</a:t>
            </a:r>
          </a:p>
          <a:p>
            <a:pPr>
              <a:spcAft>
                <a:spcPts val="400"/>
              </a:spcAft>
            </a:pPr>
            <a:r>
              <a:t>• Ease of Use: Pre-configured templates simplify the initial experience, making it less intimidating for users who are not tech-savvy.</a:t>
            </a:r>
          </a:p>
          <a:p>
            <a:pPr>
              <a:spcAft>
                <a:spcPts val="400"/>
              </a:spcAft>
            </a:pPr>
            <a:r>
              <a:t>• Immediate ROI: Users can achieve immediate productivity gains from automation, showcasing the value of AI agents promptly.</a:t>
            </a:r>
          </a:p>
          <a:p>
            <a:pPr>
              <a:spcAft>
                <a:spcPts val="400"/>
              </a:spcAft>
            </a:pPr>
            <a:r>
              <a:t>• Flexibility: While templates provide a good starting point, they can be customized later as users become more comfortable with the platform.</a:t>
            </a:r>
          </a:p>
          <a:p>
            <a:pPr>
              <a:spcAft>
                <a:spcPts val="400"/>
              </a:spcAft>
            </a:pPr>
            <a: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spcAft>
                <a:spcPts val="400"/>
              </a:spcAft>
            </a:pPr>
            <a:r>
              <a:t>• </a:t>
            </a:r>
            <a:r>
              <a:rPr sz="1100" b="0" u="sng">
                <a:latin typeface="Avenir"/>
                <a:hlinkClick r:id="rId2"/>
              </a:rPr>
              <a:t>Translation Agent:</a:t>
            </a:r>
          </a:p>
          <a:p>
            <a:pPr>
              <a:spcAft>
                <a:spcPts val="400"/>
              </a:spcAft>
            </a:pPr>
            <a:r>
              <a:t>• </a:t>
            </a:r>
            <a:r>
              <a:rPr sz="1100" b="0" u="sng">
                <a:latin typeface="Avenir"/>
                <a:hlinkClick r:id="rId3"/>
              </a:rPr>
              <a:t>Document Review Agent:</a:t>
            </a:r>
          </a:p>
          <a:p>
            <a:pPr>
              <a:spcAft>
                <a:spcPts val="400"/>
              </a:spcAft>
            </a:pPr>
            <a:r>
              <a:t>• </a:t>
            </a:r>
            <a:r>
              <a:rPr sz="1100" b="0" u="sng">
                <a:latin typeface="Avenir"/>
                <a:hlinkClick r:id="rId4"/>
              </a:rPr>
              <a:t>Job Description Creation Agent:</a:t>
            </a:r>
          </a:p>
          <a:p>
            <a:pPr>
              <a:spcAft>
                <a:spcPts val="400"/>
              </a:spcAft>
            </a:pPr>
            <a:r>
              <a:t>• </a:t>
            </a:r>
            <a:r>
              <a:rPr sz="1100" b="0" u="sng">
                <a:latin typeface="Avenir"/>
                <a:hlinkClick r:id="rId5"/>
              </a:rPr>
              <a:t>Web Search Agent:</a:t>
            </a:r>
          </a:p>
          <a:p>
            <a:pPr>
              <a:spcAft>
                <a:spcPts val="600"/>
              </a:spcAft>
            </a:pPr>
            <a:r>
              <a:rPr sz="1100" b="1" u="none">
                <a:latin typeface="Avenir"/>
              </a:rPr>
              <a:t>Requirements</a:t>
            </a:r>
          </a:p>
          <a:p>
            <a:pPr>
              <a:spcAft>
                <a:spcPts val="600"/>
              </a:spcAft>
            </a:pPr>
            <a:r>
              <a:rPr sz="1100" b="0" u="sng">
                <a:latin typeface="Avenir"/>
                <a:hlinkClick r:id="rId6"/>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7"/>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8"/>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9"/>
              </a:rPr>
              <a:t>View in Productboard</a:t>
            </a:r>
          </a:p>
        </p:txBody>
      </p:sp>
      <p:sp>
        <p:nvSpPr>
          <p:cNvPr id="6" name="Text Placeholder 5"/>
          <p:cNvSpPr>
            <a:spLocks noGrp="1"/>
          </p:cNvSpPr>
          <p:nvPr>
            <p:ph type="body" sz="quarter" idx="12"/>
          </p:nvPr>
        </p:nvSpPr>
        <p:spPr/>
        <p:txBody>
          <a:bodyPr/>
          <a:lstStyle/>
          <a:p>
            <a:r>
              <a:rPr sz="1100">
                <a:latin typeface="Avenir"/>
                <a:hlinkClick r:id="rId10"/>
              </a:rPr>
              <a:t>CFS-65268</a:t>
            </a:r>
          </a:p>
        </p:txBody>
      </p:sp>
      <p:sp>
        <p:nvSpPr>
          <p:cNvPr id="7" name="Text Placeholder 6"/>
          <p:cNvSpPr>
            <a:spLocks noGrp="1"/>
          </p:cNvSpPr>
          <p:nvPr>
            <p:ph type="body" sz="quarter" idx="13"/>
          </p:nvPr>
        </p:nvSpPr>
        <p:spPr/>
        <p:txBody>
          <a:bodyPr/>
          <a:lstStyle/>
          <a:p>
            <a:r>
              <a:rPr sz="1100">
                <a:latin typeface="Avenir"/>
                <a:hlinkClick r:id="rId11"/>
              </a:rPr>
              <a:t>Link to requirements</a:t>
            </a:r>
          </a:p>
        </p:txBody>
      </p:sp>
      <p:pic>
        <p:nvPicPr>
          <p:cNvPr id="8" name="Picture 7" descr="image.png"/>
          <p:cNvPicPr>
            <a:picLocks noChangeAspect="1"/>
          </p:cNvPicPr>
          <p:nvPr/>
        </p:nvPicPr>
        <p:blipFill>
          <a:blip r:embed="rId12"/>
          <a:stretch>
            <a:fillRect/>
          </a:stretch>
        </p:blipFill>
        <p:spPr>
          <a:xfrm>
            <a:off x="4641850" y="1263600"/>
            <a:ext cx="3873500" cy="2420937"/>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sz="half" idx="1"/>
          </p:nvPr>
        </p:nvSpPr>
        <p:spPr/>
        <p:txBody>
          <a:bodyPr/>
          <a:lstStyle/>
          <a:p>
            <a:pPr>
              <a:spcAft>
                <a:spcPts val="600"/>
              </a:spcAft>
            </a:pPr>
            <a:r>
              <a:rPr sz="1100" b="1" u="none" dirty="0">
                <a:latin typeface="Avenir"/>
              </a:rPr>
              <a:t>Problem Statement:</a:t>
            </a:r>
          </a:p>
          <a:p>
            <a:pPr>
              <a:spcAft>
                <a:spcPts val="600"/>
              </a:spcAft>
            </a:pPr>
            <a:r>
              <a:rPr sz="1100" b="0" u="none" dirty="0">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dirty="0">
                <a:latin typeface="Avenir"/>
              </a:rPr>
              <a:t>User story:</a:t>
            </a:r>
          </a:p>
          <a:p>
            <a:pPr>
              <a:spcAft>
                <a:spcPts val="600"/>
              </a:spcAft>
            </a:pPr>
            <a:r>
              <a:rPr sz="1100" b="0" u="none" dirty="0">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dirty="0">
                <a:latin typeface="Avenir"/>
              </a:rPr>
              <a:t>Value Statement:</a:t>
            </a:r>
          </a:p>
          <a:p>
            <a:pPr>
              <a:spcAft>
                <a:spcPts val="400"/>
              </a:spcAft>
            </a:pPr>
            <a:r>
              <a:rPr dirty="0"/>
              <a:t>• 24/7 operational capability, ensuring tasks are completed even outside regular business hours.</a:t>
            </a:r>
          </a:p>
          <a:p>
            <a:pPr>
              <a:spcAft>
                <a:spcPts val="400"/>
              </a:spcAft>
            </a:pPr>
            <a:r>
              <a:rPr dirty="0"/>
              <a:t>• Increased productivity as employees can refocus their time on more valuable </a:t>
            </a:r>
            <a:r>
              <a:t>activities.</a:t>
            </a:r>
            <a:endParaRPr dirty="0"/>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pic>
        <p:nvPicPr>
          <p:cNvPr id="8" name="Picture 7" descr="image.png"/>
          <p:cNvPicPr>
            <a:picLocks noChangeAspect="1"/>
          </p:cNvPicPr>
          <p:nvPr/>
        </p:nvPicPr>
        <p:blipFill>
          <a:blip r:embed="rId4"/>
          <a:stretch>
            <a:fillRect/>
          </a:stretch>
        </p:blipFill>
        <p:spPr>
          <a:xfrm>
            <a:off x="4641850" y="1186251"/>
            <a:ext cx="3873500" cy="2575636"/>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spcAft>
                <a:spcPts val="400"/>
              </a:spcAft>
            </a:pPr>
            <a:r>
              <a:t>1. As a Project Manager / Estimator / VDC team member, I want to open the Smart Spec preview when selecting my specification files, so that I can quickly find the section I’m looking for</a:t>
            </a:r>
          </a:p>
          <a:p>
            <a:pPr>
              <a:spcAft>
                <a:spcPts val="400"/>
              </a:spcAft>
            </a:pPr>
            <a: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5"/>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CFS-60040</a:t>
            </a:r>
          </a:p>
        </p:txBody>
      </p:sp>
      <p:sp>
        <p:nvSpPr>
          <p:cNvPr id="7" name="Text Placeholder 6"/>
          <p:cNvSpPr>
            <a:spLocks noGrp="1"/>
          </p:cNvSpPr>
          <p:nvPr>
            <p:ph type="body" sz="quarter" idx="13"/>
          </p:nvPr>
        </p:nvSpPr>
        <p:spPr/>
        <p:txBody>
          <a:bodyPr/>
          <a:lstStyle/>
          <a:p>
            <a:r>
              <a:rPr sz="1100">
                <a:latin typeface="Avenir"/>
                <a:hlinkClick r:id="rId6"/>
              </a:rPr>
              <a:t>Link to requirements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spcAft>
                <a:spcPts val="400"/>
              </a:spcAft>
            </a:pPr>
            <a:r>
              <a:t>1. As a project engineer / field engineer, I want to easily get answers to regulatory questions, such as</a:t>
            </a:r>
          </a:p>
          <a:p>
            <a:pPr>
              <a:spcAft>
                <a:spcPts val="400"/>
              </a:spcAft>
            </a:pPr>
            <a:r>
              <a:t>2. As a project coordinator, I want to easily validate a spec against regulations/codes</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CFS-64858</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1 - 2 sentences describing the problem we are trying to solve</a:t>
            </a:r>
          </a:p>
          <a:p>
            <a:pPr>
              <a:spcAft>
                <a:spcPts val="600"/>
              </a:spcAft>
            </a:pPr>
            <a:r>
              <a:rPr sz="1100" b="1" u="none">
                <a:latin typeface="Avenir"/>
              </a:rPr>
              <a:t>User Story</a:t>
            </a:r>
          </a:p>
          <a:p>
            <a:pPr>
              <a:spcAft>
                <a:spcPts val="600"/>
              </a:spcAft>
            </a:pPr>
            <a:r>
              <a:rPr sz="1100" b="0" u="none">
                <a:latin typeface="Avenir"/>
              </a:rPr>
              <a:t>Format: As a [user role], I want [goal], so that [benefit]. 1-2 sentences</a:t>
            </a:r>
          </a:p>
          <a:p>
            <a:pPr>
              <a:spcAft>
                <a:spcPts val="600"/>
              </a:spcAft>
            </a:pPr>
            <a:r>
              <a:rPr sz="1100" b="1" u="none">
                <a:latin typeface="Avenir"/>
              </a:rPr>
              <a:t>Feature Description</a:t>
            </a:r>
          </a:p>
          <a:p>
            <a:pPr>
              <a:spcAft>
                <a:spcPts val="400"/>
              </a:spcAft>
            </a:pPr>
            <a:r>
              <a:t>• High-level requirements</a:t>
            </a:r>
          </a:p>
          <a:p>
            <a:pPr>
              <a:spcAft>
                <a:spcPts val="400"/>
              </a:spcAft>
            </a:pPr>
            <a:r>
              <a:t>• No need for detailed acceptance criteria</a:t>
            </a:r>
          </a:p>
          <a:p>
            <a:pPr>
              <a:spcAft>
                <a:spcPts val="400"/>
              </a:spcAft>
            </a:pPr>
            <a:r>
              <a:t>• Three bullets max</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LS-4151</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[Usability] Disable File Actions During Co-Edit Session</a:t>
            </a:r>
          </a:p>
        </p:txBody>
      </p:sp>
      <p:sp>
        <p:nvSpPr>
          <p:cNvPr id="3" name="Content Placeholder 2"/>
          <p:cNvSpPr>
            <a:spLocks noGrp="1"/>
          </p:cNvSpPr>
          <p:nvPr>
            <p:ph sz="half" idx="1"/>
          </p:nvPr>
        </p:nvSpPr>
        <p:spPr/>
        <p:txBody>
          <a:bodyPr/>
          <a:lstStyle/>
          <a:p>
            <a:pPr>
              <a:spcAft>
                <a:spcPts val="600"/>
              </a:spcAft>
            </a:pPr>
            <a:r>
              <a:rPr sz="1100" b="0" u="none">
                <a:latin typeface="Avenir"/>
              </a:rPr>
              <a:t>Requirements</a:t>
            </a:r>
          </a:p>
          <a:p>
            <a:pPr>
              <a:spcAft>
                <a:spcPts val="400"/>
              </a:spcAft>
            </a:pPr>
            <a:r>
              <a:t>• Disable the following file actions in the context menu and in preview if available when the co-editing session is in progress.</a:t>
            </a:r>
          </a:p>
          <a:p>
            <a:pPr>
              <a:spcAft>
                <a:spcPts val="400"/>
              </a:spcAft>
            </a:pPr>
            <a:r>
              <a:t>• The proper tooltip should indicate that the action is disabled as the file is being edited.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CFS-67870</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Product-Led Growth</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sz="half" idx="1"/>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GR-578</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sz="half" idx="1"/>
          </p:nvPr>
        </p:nvSpPr>
        <p:spPr>
          <a:xfrm>
            <a:off x="628649" y="717491"/>
            <a:ext cx="7886699" cy="3504526"/>
          </a:xfrm>
        </p:spPr>
        <p:txBody>
          <a:bodyPr/>
          <a:lstStyle/>
          <a:p>
            <a:pPr>
              <a:spcAft>
                <a:spcPts val="600"/>
              </a:spcAft>
            </a:pPr>
            <a:r>
              <a:rPr sz="1100" b="1" u="none" dirty="0">
                <a:latin typeface="Avenir"/>
              </a:rPr>
              <a:t>Problem Statement:</a:t>
            </a:r>
          </a:p>
          <a:p>
            <a:pPr>
              <a:spcAft>
                <a:spcPts val="600"/>
              </a:spcAft>
            </a:pPr>
            <a:r>
              <a:rPr sz="1100" b="0" u="none" dirty="0">
                <a:latin typeface="Avenir"/>
              </a:rPr>
              <a:t>Some forms of Controlled documents, such as validation Documents, brochures, and clinical trial protocols, do not have set expiration or end dates. Customers prefer not to have end dates for these types of documents.</a:t>
            </a:r>
          </a:p>
          <a:p>
            <a:pPr>
              <a:spcAft>
                <a:spcPts val="600"/>
              </a:spcAft>
            </a:pPr>
            <a:r>
              <a:rPr sz="1100" b="1" u="none" dirty="0">
                <a:latin typeface="Avenir"/>
              </a:rPr>
              <a:t>User Story:</a:t>
            </a:r>
          </a:p>
          <a:p>
            <a:pPr>
              <a:spcAft>
                <a:spcPts val="600"/>
              </a:spcAft>
            </a:pPr>
            <a:r>
              <a:rPr sz="1100" b="0" u="none" dirty="0">
                <a:latin typeface="Avenir"/>
              </a:rPr>
              <a:t>As an authorized Controlled Document Management app admin, Egnyte domain admin or Category Manager</a:t>
            </a:r>
          </a:p>
          <a:p>
            <a:pPr>
              <a:spcAft>
                <a:spcPts val="600"/>
              </a:spcAft>
            </a:pPr>
            <a:r>
              <a:rPr sz="1100" b="0" u="none" dirty="0">
                <a:latin typeface="Avenir"/>
              </a:rPr>
              <a:t>I want to be able to set the Effective until date to optional for a specific subcategory</a:t>
            </a:r>
          </a:p>
          <a:p>
            <a:pPr>
              <a:spcAft>
                <a:spcPts val="600"/>
              </a:spcAft>
            </a:pPr>
            <a:r>
              <a:rPr sz="1100" b="0" u="none" dirty="0">
                <a:latin typeface="Avenir"/>
              </a:rPr>
              <a:t>So that the users can leave the Effective until date blank while making documents effective/future effective for the selected subcategory</a:t>
            </a:r>
          </a:p>
          <a:p>
            <a:pPr>
              <a:spcAft>
                <a:spcPts val="600"/>
              </a:spcAft>
            </a:pPr>
            <a:r>
              <a:rPr sz="1100" b="1" u="none" dirty="0">
                <a:latin typeface="Avenir"/>
              </a:rPr>
              <a:t>Feature Description</a:t>
            </a:r>
          </a:p>
          <a:p>
            <a:pPr>
              <a:spcAft>
                <a:spcPts val="400"/>
              </a:spcAft>
            </a:pPr>
            <a:r>
              <a:rPr dirty="0"/>
              <a:t>• The admin users should have a setting to set the “Effective until” date optional for a specific subcategory. When available, the users can mark the Effective until date optional while making the documents effective/future effective.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LS-4155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1572</TotalTime>
  <Words>7694</Words>
  <Application>Microsoft Macintosh PowerPoint</Application>
  <PresentationFormat>On-screen Show (16:9)</PresentationFormat>
  <Paragraphs>696</Paragraphs>
  <Slides>73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Arial</vt:lpstr>
      <vt:lpstr>Avenir</vt:lpstr>
      <vt:lpstr>Avenir Black</vt:lpstr>
      <vt:lpstr>Avenir Book</vt:lpstr>
      <vt:lpstr>Calibri</vt:lpstr>
      <vt:lpstr>Roboto Light</vt:lpstr>
      <vt:lpstr>Blank Master</vt:lpstr>
      <vt:lpstr>Augment AEC Add-on Value</vt:lpstr>
      <vt:lpstr>[AEC] Project Center</vt:lpstr>
      <vt:lpstr>[AEC] AEC Image Classification - Phase 2</vt:lpstr>
      <vt:lpstr>[AEC] Native ACC Integration 1-way</vt:lpstr>
      <vt:lpstr>[AEC] BIM Preview Enhancements</vt:lpstr>
      <vt:lpstr>LS Mid Market Capabilities</vt:lpstr>
      <vt:lpstr>Drafts Creation &amp; Management</vt:lpstr>
      <vt:lpstr>Optional Effective End Date</vt:lpstr>
      <vt:lpstr>Support for CAPAs, Deviations, and Event Data</vt:lpstr>
      <vt:lpstr>Permissions Management</vt:lpstr>
      <vt:lpstr>Data Owner - Scheduled Permission Reviews</vt:lpstr>
      <vt:lpstr>Elevate Desktop App Capabilities</vt:lpstr>
      <vt:lpstr>Windows 11 Context Menu Support</vt:lpstr>
      <vt:lpstr>Application UI - Windows</vt:lpstr>
      <vt:lpstr>SCDA Win - Beta-2 Readiness</vt:lpstr>
      <vt:lpstr>SCDA Mac - Beta-0 Readiness</vt:lpstr>
      <vt:lpstr>Top Customer Requests</vt:lpstr>
      <vt:lpstr>Content Safeguards - Group-based Link Sharing Controls - Phase 2</vt:lpstr>
      <vt:lpstr>Provide ability to pause archival/deletion policies</vt:lpstr>
      <vt:lpstr>Multi-Document Envelopes</vt:lpstr>
      <vt:lpstr>Bulk send eSignature requests</vt:lpstr>
      <vt:lpstr>Inherit folder options to sub-folders (IPG, T&amp;P + 7)</vt:lpstr>
      <vt:lpstr>Group improvements (S&amp;L, Norr)</vt:lpstr>
      <vt:lpstr>Scheduled report enhancements (Sequoia)</vt:lpstr>
      <vt:lpstr>Skip signed PDFs from persistent document labeling</vt:lpstr>
      <vt:lpstr>Backup to S3 and Wasabi</vt:lpstr>
      <vt:lpstr>Decouple labels permissions from classify and govern permissions</vt:lpstr>
      <vt:lpstr>Shore the Core</vt:lpstr>
      <vt:lpstr>Reduce false positives associated with Windows system activity</vt:lpstr>
      <vt:lpstr>Issues - New Issue Categories</vt:lpstr>
      <vt:lpstr>S&amp;G Folder Insights in CFS - Phase 2</vt:lpstr>
      <vt:lpstr>Delegate Issue to Data Owner</vt:lpstr>
      <vt:lpstr>Enable Power Users Folder Full access to Folders they Create</vt:lpstr>
      <vt:lpstr>External Link Auto-Remediation (Milestone 3)</vt:lpstr>
      <vt:lpstr>CMMC Compliance</vt:lpstr>
      <vt:lpstr>*.egnytegov.com domains support for SS devices</vt:lpstr>
      <vt:lpstr>Trust Center for CMMC Level 1</vt:lpstr>
      <vt:lpstr>Trust Center for CMMC Level 2</vt:lpstr>
      <vt:lpstr>egnytegov Support for Smart Cache</vt:lpstr>
      <vt:lpstr>Introduce Gen 4 Plans</vt:lpstr>
      <vt:lpstr>Gen 4 Launch - Trial Registration Pages</vt:lpstr>
      <vt:lpstr>NGP Upsell from G3 and Prior</vt:lpstr>
      <vt:lpstr>[PLG] NGP Trial Onboarding Integrations Enablement (Milestone 2.5)</vt:lpstr>
      <vt:lpstr>[PLG] NGP Trial Onboarding Refinements (Milestone 3)</vt:lpstr>
      <vt:lpstr>[Usability] NGP UI Refresh (Phase 1)</vt:lpstr>
      <vt:lpstr>[Usability] NGP UI Refresh (Phase 2)</vt:lpstr>
      <vt:lpstr>NGP UI Refresh S&amp;G</vt:lpstr>
      <vt:lpstr>Document Portal Enhancements</vt:lpstr>
      <vt:lpstr>Optional documents</vt:lpstr>
      <vt:lpstr>External User Management</vt:lpstr>
      <vt:lpstr>Upload request metadata extraction</vt:lpstr>
      <vt:lpstr>Deleting a Workspace</vt:lpstr>
      <vt:lpstr>Open Workspace folder in Collaborate</vt:lpstr>
      <vt:lpstr>Enhanced AI copilot</vt:lpstr>
      <vt:lpstr>[Copilot] Improved Loaders / Streamed responses</vt:lpstr>
      <vt:lpstr>S&amp;G Co-pilot - Phase 1 - Helpdesk &amp; Blogs</vt:lpstr>
      <vt:lpstr>S&amp;G Sensitive Content Skill</vt:lpstr>
      <vt:lpstr>Build Pax8 Distributor Program</vt:lpstr>
      <vt:lpstr>Distribution model - new type of resellers</vt:lpstr>
      <vt:lpstr>Distribution model - automatic deployments - part 1</vt:lpstr>
      <vt:lpstr>Productivity Agents</vt:lpstr>
      <vt:lpstr>AI Prompt workflow step</vt:lpstr>
      <vt:lpstr>Deep Research Agent (Bryce)</vt:lpstr>
      <vt:lpstr>[Agent] Questionnaire Agent (Bryce)</vt:lpstr>
      <vt:lpstr>[Agent] Agent Templates in Copilot hub</vt:lpstr>
      <vt:lpstr>[Agent] Custom Agents in Copilot hub</vt:lpstr>
      <vt:lpstr>Specialized Agents - AEC</vt:lpstr>
      <vt:lpstr>Smart Specifications - In Product Version</vt:lpstr>
      <vt:lpstr>[Agent] Codebooks Agent for AEC</vt:lpstr>
      <vt:lpstr>Co-Editing Enhancements</vt:lpstr>
      <vt:lpstr>[Usability] Disable File Actions During Co-Edit Session</vt:lpstr>
      <vt:lpstr>Product-Led Growth</vt:lpstr>
      <vt:lpstr>Recommendation Engine Test Campaigns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39</cp:revision>
  <dcterms:created xsi:type="dcterms:W3CDTF">2023-12-27T19:29:24Z</dcterms:created>
  <dcterms:modified xsi:type="dcterms:W3CDTF">2025-04-17T15:34:29Z</dcterms:modified>
</cp:coreProperties>
</file>